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4" r:id="rId1"/>
    <p:sldMasterId id="2147483768" r:id="rId2"/>
    <p:sldMasterId id="2147483780" r:id="rId3"/>
    <p:sldMasterId id="2147483792" r:id="rId4"/>
    <p:sldMasterId id="2147483804" r:id="rId5"/>
    <p:sldMasterId id="2147483828" r:id="rId6"/>
    <p:sldMasterId id="2147483840" r:id="rId7"/>
    <p:sldMasterId id="2147483864" r:id="rId8"/>
  </p:sldMasterIdLst>
  <p:notesMasterIdLst>
    <p:notesMasterId r:id="rId74"/>
  </p:notesMasterIdLst>
  <p:sldIdLst>
    <p:sldId id="256" r:id="rId9"/>
    <p:sldId id="345" r:id="rId10"/>
    <p:sldId id="258" r:id="rId11"/>
    <p:sldId id="261" r:id="rId12"/>
    <p:sldId id="262" r:id="rId13"/>
    <p:sldId id="265" r:id="rId14"/>
    <p:sldId id="263" r:id="rId15"/>
    <p:sldId id="264" r:id="rId16"/>
    <p:sldId id="360" r:id="rId17"/>
    <p:sldId id="331" r:id="rId18"/>
    <p:sldId id="259" r:id="rId19"/>
    <p:sldId id="346" r:id="rId20"/>
    <p:sldId id="362" r:id="rId21"/>
    <p:sldId id="304" r:id="rId22"/>
    <p:sldId id="361" r:id="rId23"/>
    <p:sldId id="349" r:id="rId24"/>
    <p:sldId id="358" r:id="rId25"/>
    <p:sldId id="344" r:id="rId26"/>
    <p:sldId id="272" r:id="rId27"/>
    <p:sldId id="277" r:id="rId28"/>
    <p:sldId id="333" r:id="rId29"/>
    <p:sldId id="281" r:id="rId30"/>
    <p:sldId id="343" r:id="rId31"/>
    <p:sldId id="284" r:id="rId32"/>
    <p:sldId id="283" r:id="rId33"/>
    <p:sldId id="364" r:id="rId34"/>
    <p:sldId id="298" r:id="rId35"/>
    <p:sldId id="310" r:id="rId36"/>
    <p:sldId id="294" r:id="rId37"/>
    <p:sldId id="266" r:id="rId38"/>
    <p:sldId id="299" r:id="rId39"/>
    <p:sldId id="301" r:id="rId40"/>
    <p:sldId id="303" r:id="rId41"/>
    <p:sldId id="300" r:id="rId42"/>
    <p:sldId id="305" r:id="rId43"/>
    <p:sldId id="307" r:id="rId44"/>
    <p:sldId id="309" r:id="rId45"/>
    <p:sldId id="314" r:id="rId46"/>
    <p:sldId id="315" r:id="rId47"/>
    <p:sldId id="313" r:id="rId48"/>
    <p:sldId id="366" r:id="rId49"/>
    <p:sldId id="317" r:id="rId50"/>
    <p:sldId id="318" r:id="rId51"/>
    <p:sldId id="319" r:id="rId52"/>
    <p:sldId id="320" r:id="rId53"/>
    <p:sldId id="324" r:id="rId54"/>
    <p:sldId id="322" r:id="rId55"/>
    <p:sldId id="325" r:id="rId56"/>
    <p:sldId id="351" r:id="rId57"/>
    <p:sldId id="326" r:id="rId58"/>
    <p:sldId id="327" r:id="rId59"/>
    <p:sldId id="328" r:id="rId60"/>
    <p:sldId id="329" r:id="rId61"/>
    <p:sldId id="336" r:id="rId62"/>
    <p:sldId id="354" r:id="rId63"/>
    <p:sldId id="355" r:id="rId64"/>
    <p:sldId id="356" r:id="rId65"/>
    <p:sldId id="357" r:id="rId66"/>
    <p:sldId id="352" r:id="rId67"/>
    <p:sldId id="359" r:id="rId68"/>
    <p:sldId id="363" r:id="rId69"/>
    <p:sldId id="365" r:id="rId70"/>
    <p:sldId id="321" r:id="rId71"/>
    <p:sldId id="286" r:id="rId72"/>
    <p:sldId id="316" r:id="rId73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7867" autoAdjust="0"/>
  </p:normalViewPr>
  <p:slideViewPr>
    <p:cSldViewPr>
      <p:cViewPr>
        <p:scale>
          <a:sx n="60" d="100"/>
          <a:sy n="60" d="100"/>
        </p:scale>
        <p:origin x="-654" y="-3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A2961D-CCD1-4D39-BD77-96989856507D}" type="doc">
      <dgm:prSet loTypeId="urn:microsoft.com/office/officeart/2005/8/layout/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DB879787-8A0B-4CB6-9D54-BFD0A083B4F9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</a:rPr>
            <a:t>Создание базы данных</a:t>
          </a:r>
          <a:endParaRPr lang="ru-RU" sz="1800" b="1" dirty="0">
            <a:solidFill>
              <a:schemeClr val="tx1"/>
            </a:solidFill>
          </a:endParaRPr>
        </a:p>
      </dgm:t>
    </dgm:pt>
    <dgm:pt modelId="{3F5FF1A3-7AE8-48A4-9142-85BAF12AEB4B}" type="parTrans" cxnId="{111794C1-B2E8-46B8-850E-0DA632169F0B}">
      <dgm:prSet/>
      <dgm:spPr/>
      <dgm:t>
        <a:bodyPr/>
        <a:lstStyle/>
        <a:p>
          <a:endParaRPr lang="ru-RU"/>
        </a:p>
      </dgm:t>
    </dgm:pt>
    <dgm:pt modelId="{B5F9F3C6-F736-4EE1-A229-281FA27EEA8C}" type="sibTrans" cxnId="{111794C1-B2E8-46B8-850E-0DA632169F0B}">
      <dgm:prSet/>
      <dgm:spPr/>
      <dgm:t>
        <a:bodyPr/>
        <a:lstStyle/>
        <a:p>
          <a:endParaRPr lang="ru-RU"/>
        </a:p>
      </dgm:t>
    </dgm:pt>
    <dgm:pt modelId="{BCE8B747-BD07-4622-B45B-B9CEC5F085E0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</a:rPr>
            <a:t>Исследование пространственной изменчивости и районирование</a:t>
          </a:r>
          <a:endParaRPr lang="ru-RU" sz="1800" b="1" dirty="0">
            <a:solidFill>
              <a:schemeClr val="tx1"/>
            </a:solidFill>
          </a:endParaRPr>
        </a:p>
      </dgm:t>
    </dgm:pt>
    <dgm:pt modelId="{F6FCCF81-6BC9-44C7-9496-AC3EB14CFAE7}" type="parTrans" cxnId="{F2347B67-A098-47CD-92F3-EE30BC5D73B1}">
      <dgm:prSet/>
      <dgm:spPr/>
      <dgm:t>
        <a:bodyPr/>
        <a:lstStyle/>
        <a:p>
          <a:endParaRPr lang="ru-RU"/>
        </a:p>
      </dgm:t>
    </dgm:pt>
    <dgm:pt modelId="{DE8A1427-3645-4438-9DBC-EDF2D0E3A243}" type="sibTrans" cxnId="{F2347B67-A098-47CD-92F3-EE30BC5D73B1}">
      <dgm:prSet/>
      <dgm:spPr/>
      <dgm:t>
        <a:bodyPr/>
        <a:lstStyle/>
        <a:p>
          <a:endParaRPr lang="ru-RU"/>
        </a:p>
      </dgm:t>
    </dgm:pt>
    <dgm:pt modelId="{6FF9322B-B9E7-443F-BEAB-781B6CB105E3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Исследование закономерностей формирования первичной продукции (связь с абиотическими и биотическими факторами</a:t>
          </a:r>
          <a:r>
            <a:rPr lang="ru-RU" sz="1500" dirty="0" smtClean="0">
              <a:solidFill>
                <a:schemeClr val="tx1"/>
              </a:solidFill>
            </a:rPr>
            <a:t>)</a:t>
          </a:r>
          <a:endParaRPr lang="ru-RU" sz="1500" dirty="0">
            <a:solidFill>
              <a:schemeClr val="tx1"/>
            </a:solidFill>
          </a:endParaRPr>
        </a:p>
      </dgm:t>
    </dgm:pt>
    <dgm:pt modelId="{7716A72B-E9D2-454A-9A3B-34A8254E08FE}" type="parTrans" cxnId="{FCA19E21-1AE5-468F-A829-4E64A27C10B5}">
      <dgm:prSet/>
      <dgm:spPr/>
      <dgm:t>
        <a:bodyPr/>
        <a:lstStyle/>
        <a:p>
          <a:endParaRPr lang="ru-RU"/>
        </a:p>
      </dgm:t>
    </dgm:pt>
    <dgm:pt modelId="{F4BCAE79-0E2D-4A11-8A09-C6DA96E57A5F}" type="sibTrans" cxnId="{FCA19E21-1AE5-468F-A829-4E64A27C10B5}">
      <dgm:prSet/>
      <dgm:spPr/>
      <dgm:t>
        <a:bodyPr/>
        <a:lstStyle/>
        <a:p>
          <a:endParaRPr lang="ru-RU"/>
        </a:p>
      </dgm:t>
    </dgm:pt>
    <dgm:pt modelId="{3C6685E1-CE79-43BE-858E-B91F0D68522F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Создание моделей и их верификация</a:t>
          </a:r>
          <a:endParaRPr lang="ru-RU" b="1" dirty="0">
            <a:solidFill>
              <a:schemeClr val="tx1"/>
            </a:solidFill>
          </a:endParaRPr>
        </a:p>
      </dgm:t>
    </dgm:pt>
    <dgm:pt modelId="{F6926BF7-C71E-4EFF-9546-25941676D6D8}" type="parTrans" cxnId="{0A3238EA-76B1-44C4-AE60-10E0327271D2}">
      <dgm:prSet/>
      <dgm:spPr/>
      <dgm:t>
        <a:bodyPr/>
        <a:lstStyle/>
        <a:p>
          <a:endParaRPr lang="ru-RU"/>
        </a:p>
      </dgm:t>
    </dgm:pt>
    <dgm:pt modelId="{485479B6-6F63-4737-9025-0F464AB73D2D}" type="sibTrans" cxnId="{0A3238EA-76B1-44C4-AE60-10E0327271D2}">
      <dgm:prSet/>
      <dgm:spPr/>
      <dgm:t>
        <a:bodyPr/>
        <a:lstStyle/>
        <a:p>
          <a:endParaRPr lang="ru-RU"/>
        </a:p>
      </dgm:t>
    </dgm:pt>
    <dgm:pt modelId="{A6A43E63-682E-4E98-BDFE-D52347F01884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Оценка годовых величин первичной продукции и исследование ее долговременной изменчивости с использованием спутниковых данных</a:t>
          </a:r>
          <a:endParaRPr lang="ru-RU" b="1" dirty="0">
            <a:solidFill>
              <a:schemeClr val="tx1"/>
            </a:solidFill>
          </a:endParaRPr>
        </a:p>
      </dgm:t>
    </dgm:pt>
    <dgm:pt modelId="{B3CF2DF2-3208-4821-8981-5A1EE9D020DC}" type="parTrans" cxnId="{F0609DE2-7E08-4C89-85DD-DF0CD72D9677}">
      <dgm:prSet/>
      <dgm:spPr/>
      <dgm:t>
        <a:bodyPr/>
        <a:lstStyle/>
        <a:p>
          <a:endParaRPr lang="ru-RU"/>
        </a:p>
      </dgm:t>
    </dgm:pt>
    <dgm:pt modelId="{5128A19F-3424-4627-94B0-F8B5F9866347}" type="sibTrans" cxnId="{F0609DE2-7E08-4C89-85DD-DF0CD72D9677}">
      <dgm:prSet/>
      <dgm:spPr/>
      <dgm:t>
        <a:bodyPr/>
        <a:lstStyle/>
        <a:p>
          <a:endParaRPr lang="ru-RU"/>
        </a:p>
      </dgm:t>
    </dgm:pt>
    <dgm:pt modelId="{2C66D29D-08A6-4ABB-94E3-8D96251CCB0D}" type="pres">
      <dgm:prSet presAssocID="{86A2961D-CCD1-4D39-BD77-96989856507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83BF0A8-2D24-49B5-8FDC-4AC9E34CE3B8}" type="pres">
      <dgm:prSet presAssocID="{DB879787-8A0B-4CB6-9D54-BFD0A083B4F9}" presName="node" presStyleLbl="node1" presStyleIdx="0" presStyleCnt="5" custScaleX="133154" custScaleY="204840" custLinFactNeighborX="-47" custLinFactNeighborY="29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27E5BF-8112-4880-A402-F1922B7FAD22}" type="pres">
      <dgm:prSet presAssocID="{B5F9F3C6-F736-4EE1-A229-281FA27EEA8C}" presName="sibTrans" presStyleLbl="sibTrans2D1" presStyleIdx="0" presStyleCnt="4"/>
      <dgm:spPr/>
      <dgm:t>
        <a:bodyPr/>
        <a:lstStyle/>
        <a:p>
          <a:endParaRPr lang="ru-RU"/>
        </a:p>
      </dgm:t>
    </dgm:pt>
    <dgm:pt modelId="{D10B0BA4-0822-4BA3-8F4C-848F62935E41}" type="pres">
      <dgm:prSet presAssocID="{B5F9F3C6-F736-4EE1-A229-281FA27EEA8C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2EBC3EA7-51F5-44DD-9D6C-6FE0ACD84C66}" type="pres">
      <dgm:prSet presAssocID="{BCE8B747-BD07-4622-B45B-B9CEC5F085E0}" presName="node" presStyleLbl="node1" presStyleIdx="1" presStyleCnt="5" custScaleX="148058" custScaleY="1963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0A6EB4-8DB8-42F3-A6D9-12FE87A6660A}" type="pres">
      <dgm:prSet presAssocID="{DE8A1427-3645-4438-9DBC-EDF2D0E3A243}" presName="sibTrans" presStyleLbl="sibTrans2D1" presStyleIdx="1" presStyleCnt="4"/>
      <dgm:spPr/>
      <dgm:t>
        <a:bodyPr/>
        <a:lstStyle/>
        <a:p>
          <a:endParaRPr lang="ru-RU"/>
        </a:p>
      </dgm:t>
    </dgm:pt>
    <dgm:pt modelId="{C45D0886-6550-44A6-A77F-96DA1B1203D2}" type="pres">
      <dgm:prSet presAssocID="{DE8A1427-3645-4438-9DBC-EDF2D0E3A243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375FF12C-222E-4EF5-BD9B-69B04B6B50AB}" type="pres">
      <dgm:prSet presAssocID="{6FF9322B-B9E7-443F-BEAB-781B6CB105E3}" presName="node" presStyleLbl="node1" presStyleIdx="2" presStyleCnt="5" custScaleX="157833" custScaleY="1899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C8A531-6944-4127-9FA9-7C35C65C7D99}" type="pres">
      <dgm:prSet presAssocID="{F4BCAE79-0E2D-4A11-8A09-C6DA96E57A5F}" presName="sibTrans" presStyleLbl="sibTrans2D1" presStyleIdx="2" presStyleCnt="4"/>
      <dgm:spPr/>
      <dgm:t>
        <a:bodyPr/>
        <a:lstStyle/>
        <a:p>
          <a:endParaRPr lang="ru-RU"/>
        </a:p>
      </dgm:t>
    </dgm:pt>
    <dgm:pt modelId="{B536E7AC-FE1E-4D42-BA04-6BE97220A175}" type="pres">
      <dgm:prSet presAssocID="{F4BCAE79-0E2D-4A11-8A09-C6DA96E57A5F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95CCC517-48A3-44DE-9273-7D5A3B368CC2}" type="pres">
      <dgm:prSet presAssocID="{3C6685E1-CE79-43BE-858E-B91F0D68522F}" presName="node" presStyleLbl="node1" presStyleIdx="3" presStyleCnt="5" custScaleX="168050" custScaleY="2130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0A2E2C-600B-43D8-B299-35972AAD7BAE}" type="pres">
      <dgm:prSet presAssocID="{485479B6-6F63-4737-9025-0F464AB73D2D}" presName="sibTrans" presStyleLbl="sibTrans2D1" presStyleIdx="3" presStyleCnt="4"/>
      <dgm:spPr/>
      <dgm:t>
        <a:bodyPr/>
        <a:lstStyle/>
        <a:p>
          <a:endParaRPr lang="ru-RU"/>
        </a:p>
      </dgm:t>
    </dgm:pt>
    <dgm:pt modelId="{DA0E5594-CC4D-40DD-939E-184C6E37DA64}" type="pres">
      <dgm:prSet presAssocID="{485479B6-6F63-4737-9025-0F464AB73D2D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247046C2-C8D5-4044-8F9C-2AACDFD1B334}" type="pres">
      <dgm:prSet presAssocID="{A6A43E63-682E-4E98-BDFE-D52347F01884}" presName="node" presStyleLbl="node1" presStyleIdx="4" presStyleCnt="5" custScaleX="194887" custScaleY="226753" custLinFactNeighborX="204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13369DC-0F6B-4F68-BE48-5662B4E8D681}" type="presOf" srcId="{3C6685E1-CE79-43BE-858E-B91F0D68522F}" destId="{95CCC517-48A3-44DE-9273-7D5A3B368CC2}" srcOrd="0" destOrd="0" presId="urn:microsoft.com/office/officeart/2005/8/layout/process5"/>
    <dgm:cxn modelId="{F0609DE2-7E08-4C89-85DD-DF0CD72D9677}" srcId="{86A2961D-CCD1-4D39-BD77-96989856507D}" destId="{A6A43E63-682E-4E98-BDFE-D52347F01884}" srcOrd="4" destOrd="0" parTransId="{B3CF2DF2-3208-4821-8981-5A1EE9D020DC}" sibTransId="{5128A19F-3424-4627-94B0-F8B5F9866347}"/>
    <dgm:cxn modelId="{55479337-17D0-499C-BC40-2202E42DE911}" type="presOf" srcId="{BCE8B747-BD07-4622-B45B-B9CEC5F085E0}" destId="{2EBC3EA7-51F5-44DD-9D6C-6FE0ACD84C66}" srcOrd="0" destOrd="0" presId="urn:microsoft.com/office/officeart/2005/8/layout/process5"/>
    <dgm:cxn modelId="{668AD413-BA49-444A-B386-1E78B357AFB4}" type="presOf" srcId="{DE8A1427-3645-4438-9DBC-EDF2D0E3A243}" destId="{C45D0886-6550-44A6-A77F-96DA1B1203D2}" srcOrd="1" destOrd="0" presId="urn:microsoft.com/office/officeart/2005/8/layout/process5"/>
    <dgm:cxn modelId="{6F53245A-6F99-4622-82BE-1598A379466A}" type="presOf" srcId="{B5F9F3C6-F736-4EE1-A229-281FA27EEA8C}" destId="{D10B0BA4-0822-4BA3-8F4C-848F62935E41}" srcOrd="1" destOrd="0" presId="urn:microsoft.com/office/officeart/2005/8/layout/process5"/>
    <dgm:cxn modelId="{F2347B67-A098-47CD-92F3-EE30BC5D73B1}" srcId="{86A2961D-CCD1-4D39-BD77-96989856507D}" destId="{BCE8B747-BD07-4622-B45B-B9CEC5F085E0}" srcOrd="1" destOrd="0" parTransId="{F6FCCF81-6BC9-44C7-9496-AC3EB14CFAE7}" sibTransId="{DE8A1427-3645-4438-9DBC-EDF2D0E3A243}"/>
    <dgm:cxn modelId="{FCA19E21-1AE5-468F-A829-4E64A27C10B5}" srcId="{86A2961D-CCD1-4D39-BD77-96989856507D}" destId="{6FF9322B-B9E7-443F-BEAB-781B6CB105E3}" srcOrd="2" destOrd="0" parTransId="{7716A72B-E9D2-454A-9A3B-34A8254E08FE}" sibTransId="{F4BCAE79-0E2D-4A11-8A09-C6DA96E57A5F}"/>
    <dgm:cxn modelId="{7235DC58-0D1A-45B0-B879-E08EF5BB20E8}" type="presOf" srcId="{B5F9F3C6-F736-4EE1-A229-281FA27EEA8C}" destId="{D227E5BF-8112-4880-A402-F1922B7FAD22}" srcOrd="0" destOrd="0" presId="urn:microsoft.com/office/officeart/2005/8/layout/process5"/>
    <dgm:cxn modelId="{111794C1-B2E8-46B8-850E-0DA632169F0B}" srcId="{86A2961D-CCD1-4D39-BD77-96989856507D}" destId="{DB879787-8A0B-4CB6-9D54-BFD0A083B4F9}" srcOrd="0" destOrd="0" parTransId="{3F5FF1A3-7AE8-48A4-9142-85BAF12AEB4B}" sibTransId="{B5F9F3C6-F736-4EE1-A229-281FA27EEA8C}"/>
    <dgm:cxn modelId="{8228B4BF-5EFE-4DF7-A4DC-14A4497E5971}" type="presOf" srcId="{86A2961D-CCD1-4D39-BD77-96989856507D}" destId="{2C66D29D-08A6-4ABB-94E3-8D96251CCB0D}" srcOrd="0" destOrd="0" presId="urn:microsoft.com/office/officeart/2005/8/layout/process5"/>
    <dgm:cxn modelId="{063AAA61-077B-4B6A-B155-9646ADFD8665}" type="presOf" srcId="{DE8A1427-3645-4438-9DBC-EDF2D0E3A243}" destId="{540A6EB4-8DB8-42F3-A6D9-12FE87A6660A}" srcOrd="0" destOrd="0" presId="urn:microsoft.com/office/officeart/2005/8/layout/process5"/>
    <dgm:cxn modelId="{0A3238EA-76B1-44C4-AE60-10E0327271D2}" srcId="{86A2961D-CCD1-4D39-BD77-96989856507D}" destId="{3C6685E1-CE79-43BE-858E-B91F0D68522F}" srcOrd="3" destOrd="0" parTransId="{F6926BF7-C71E-4EFF-9546-25941676D6D8}" sibTransId="{485479B6-6F63-4737-9025-0F464AB73D2D}"/>
    <dgm:cxn modelId="{BB554D31-7EC8-4B06-B1B9-0ABDD2C585F9}" type="presOf" srcId="{F4BCAE79-0E2D-4A11-8A09-C6DA96E57A5F}" destId="{25C8A531-6944-4127-9FA9-7C35C65C7D99}" srcOrd="0" destOrd="0" presId="urn:microsoft.com/office/officeart/2005/8/layout/process5"/>
    <dgm:cxn modelId="{07DCF95D-2DB0-4FBA-85E8-3AF9681D474F}" type="presOf" srcId="{DB879787-8A0B-4CB6-9D54-BFD0A083B4F9}" destId="{E83BF0A8-2D24-49B5-8FDC-4AC9E34CE3B8}" srcOrd="0" destOrd="0" presId="urn:microsoft.com/office/officeart/2005/8/layout/process5"/>
    <dgm:cxn modelId="{AB73DB87-F26A-4200-BF39-916F12DB1EB4}" type="presOf" srcId="{6FF9322B-B9E7-443F-BEAB-781B6CB105E3}" destId="{375FF12C-222E-4EF5-BD9B-69B04B6B50AB}" srcOrd="0" destOrd="0" presId="urn:microsoft.com/office/officeart/2005/8/layout/process5"/>
    <dgm:cxn modelId="{C2B172F9-D2CD-4635-B7A0-01F6CD36A2FE}" type="presOf" srcId="{A6A43E63-682E-4E98-BDFE-D52347F01884}" destId="{247046C2-C8D5-4044-8F9C-2AACDFD1B334}" srcOrd="0" destOrd="0" presId="urn:microsoft.com/office/officeart/2005/8/layout/process5"/>
    <dgm:cxn modelId="{58729AFB-6525-4C76-88DB-864244AFD407}" type="presOf" srcId="{485479B6-6F63-4737-9025-0F464AB73D2D}" destId="{940A2E2C-600B-43D8-B299-35972AAD7BAE}" srcOrd="0" destOrd="0" presId="urn:microsoft.com/office/officeart/2005/8/layout/process5"/>
    <dgm:cxn modelId="{A8F5F1C6-4639-4502-8385-7B913493B750}" type="presOf" srcId="{485479B6-6F63-4737-9025-0F464AB73D2D}" destId="{DA0E5594-CC4D-40DD-939E-184C6E37DA64}" srcOrd="1" destOrd="0" presId="urn:microsoft.com/office/officeart/2005/8/layout/process5"/>
    <dgm:cxn modelId="{65581039-015E-41B2-AFCF-198583005E7D}" type="presOf" srcId="{F4BCAE79-0E2D-4A11-8A09-C6DA96E57A5F}" destId="{B536E7AC-FE1E-4D42-BA04-6BE97220A175}" srcOrd="1" destOrd="0" presId="urn:microsoft.com/office/officeart/2005/8/layout/process5"/>
    <dgm:cxn modelId="{1C93C757-5E0B-4B79-8BEB-F055C7C6C7DE}" type="presParOf" srcId="{2C66D29D-08A6-4ABB-94E3-8D96251CCB0D}" destId="{E83BF0A8-2D24-49B5-8FDC-4AC9E34CE3B8}" srcOrd="0" destOrd="0" presId="urn:microsoft.com/office/officeart/2005/8/layout/process5"/>
    <dgm:cxn modelId="{DBC1A0BF-54B7-4B59-92D3-1C99C52256FC}" type="presParOf" srcId="{2C66D29D-08A6-4ABB-94E3-8D96251CCB0D}" destId="{D227E5BF-8112-4880-A402-F1922B7FAD22}" srcOrd="1" destOrd="0" presId="urn:microsoft.com/office/officeart/2005/8/layout/process5"/>
    <dgm:cxn modelId="{00D5D570-5AA8-4232-84E2-AE306EC1EB33}" type="presParOf" srcId="{D227E5BF-8112-4880-A402-F1922B7FAD22}" destId="{D10B0BA4-0822-4BA3-8F4C-848F62935E41}" srcOrd="0" destOrd="0" presId="urn:microsoft.com/office/officeart/2005/8/layout/process5"/>
    <dgm:cxn modelId="{028FE00B-E308-4D68-B50E-BE7A8021D2DA}" type="presParOf" srcId="{2C66D29D-08A6-4ABB-94E3-8D96251CCB0D}" destId="{2EBC3EA7-51F5-44DD-9D6C-6FE0ACD84C66}" srcOrd="2" destOrd="0" presId="urn:microsoft.com/office/officeart/2005/8/layout/process5"/>
    <dgm:cxn modelId="{7ECE9F35-8C37-49B5-8D15-524FA77160BB}" type="presParOf" srcId="{2C66D29D-08A6-4ABB-94E3-8D96251CCB0D}" destId="{540A6EB4-8DB8-42F3-A6D9-12FE87A6660A}" srcOrd="3" destOrd="0" presId="urn:microsoft.com/office/officeart/2005/8/layout/process5"/>
    <dgm:cxn modelId="{3D1C2DF3-76F0-41E6-9937-1626A6ECE049}" type="presParOf" srcId="{540A6EB4-8DB8-42F3-A6D9-12FE87A6660A}" destId="{C45D0886-6550-44A6-A77F-96DA1B1203D2}" srcOrd="0" destOrd="0" presId="urn:microsoft.com/office/officeart/2005/8/layout/process5"/>
    <dgm:cxn modelId="{7AAA4A65-DC7C-4BC4-9A03-3D227636B57D}" type="presParOf" srcId="{2C66D29D-08A6-4ABB-94E3-8D96251CCB0D}" destId="{375FF12C-222E-4EF5-BD9B-69B04B6B50AB}" srcOrd="4" destOrd="0" presId="urn:microsoft.com/office/officeart/2005/8/layout/process5"/>
    <dgm:cxn modelId="{A67FC794-875F-49D4-BA05-AF465D20F1B5}" type="presParOf" srcId="{2C66D29D-08A6-4ABB-94E3-8D96251CCB0D}" destId="{25C8A531-6944-4127-9FA9-7C35C65C7D99}" srcOrd="5" destOrd="0" presId="urn:microsoft.com/office/officeart/2005/8/layout/process5"/>
    <dgm:cxn modelId="{49ECABC1-B81B-49FB-918D-46FA1736830C}" type="presParOf" srcId="{25C8A531-6944-4127-9FA9-7C35C65C7D99}" destId="{B536E7AC-FE1E-4D42-BA04-6BE97220A175}" srcOrd="0" destOrd="0" presId="urn:microsoft.com/office/officeart/2005/8/layout/process5"/>
    <dgm:cxn modelId="{F39A7B7C-1895-49F9-A751-B12A5D1350BC}" type="presParOf" srcId="{2C66D29D-08A6-4ABB-94E3-8D96251CCB0D}" destId="{95CCC517-48A3-44DE-9273-7D5A3B368CC2}" srcOrd="6" destOrd="0" presId="urn:microsoft.com/office/officeart/2005/8/layout/process5"/>
    <dgm:cxn modelId="{A07F1B81-5675-43D1-86DC-FE006428C86F}" type="presParOf" srcId="{2C66D29D-08A6-4ABB-94E3-8D96251CCB0D}" destId="{940A2E2C-600B-43D8-B299-35972AAD7BAE}" srcOrd="7" destOrd="0" presId="urn:microsoft.com/office/officeart/2005/8/layout/process5"/>
    <dgm:cxn modelId="{801EBB35-8D95-4F1E-B3DD-1DCBE73264A8}" type="presParOf" srcId="{940A2E2C-600B-43D8-B299-35972AAD7BAE}" destId="{DA0E5594-CC4D-40DD-939E-184C6E37DA64}" srcOrd="0" destOrd="0" presId="urn:microsoft.com/office/officeart/2005/8/layout/process5"/>
    <dgm:cxn modelId="{F3081866-3BA1-4B17-B40C-EE6E12BE5F30}" type="presParOf" srcId="{2C66D29D-08A6-4ABB-94E3-8D96251CCB0D}" destId="{247046C2-C8D5-4044-8F9C-2AACDFD1B334}" srcOrd="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96A750F-B08B-4383-B17B-ADEA355971EF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C20FE81-8EE8-434B-8064-15C27D7E918E}">
      <dgm:prSet phldrT="[Текст]" custT="1"/>
      <dgm:spPr>
        <a:solidFill>
          <a:schemeClr val="bg1">
            <a:lumMod val="85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Положение в высоких широтах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AD22CF-8E8E-4445-8B39-776AA02C9B5B}" type="parTrans" cxnId="{9F5EB94A-B23E-4741-AFB6-08BB7D29DCBF}">
      <dgm:prSet/>
      <dgm:spPr/>
      <dgm:t>
        <a:bodyPr/>
        <a:lstStyle/>
        <a:p>
          <a:endParaRPr lang="ru-RU"/>
        </a:p>
      </dgm:t>
    </dgm:pt>
    <dgm:pt modelId="{60E37721-A454-487C-95B0-E0697E52FC3B}" type="sibTrans" cxnId="{9F5EB94A-B23E-4741-AFB6-08BB7D29DCBF}">
      <dgm:prSet/>
      <dgm:spPr/>
      <dgm:t>
        <a:bodyPr/>
        <a:lstStyle/>
        <a:p>
          <a:endParaRPr lang="ru-RU"/>
        </a:p>
      </dgm:t>
    </dgm:pt>
    <dgm:pt modelId="{3F781CC9-3CA8-412B-90AF-AEC85A5C4CD8}">
      <dgm:prSet phldrT="[Текст]" custT="1"/>
      <dgm:spPr/>
      <dgm:t>
        <a:bodyPr/>
        <a:lstStyle/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Короткий</a:t>
          </a:r>
        </a:p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вегетационный</a:t>
          </a:r>
        </a:p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сезон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544F75-C783-4D7D-9203-63B8BE88C38B}" type="parTrans" cxnId="{66173315-EFC9-4E4E-8462-2BC4FADDD0D9}">
      <dgm:prSet/>
      <dgm:spPr/>
      <dgm:t>
        <a:bodyPr/>
        <a:lstStyle/>
        <a:p>
          <a:endParaRPr lang="ru-RU"/>
        </a:p>
      </dgm:t>
    </dgm:pt>
    <dgm:pt modelId="{AABA94CD-DEAE-45B2-B058-50DB585A0EA3}" type="sibTrans" cxnId="{66173315-EFC9-4E4E-8462-2BC4FADDD0D9}">
      <dgm:prSet/>
      <dgm:spPr/>
      <dgm:t>
        <a:bodyPr/>
        <a:lstStyle/>
        <a:p>
          <a:endParaRPr lang="ru-RU"/>
        </a:p>
      </dgm:t>
    </dgm:pt>
    <dgm:pt modelId="{7476B708-F3C8-46C1-B279-3C0F37B98BDA}">
      <dgm:prSet phldrT="[Текст]" custT="1"/>
      <dgm:spPr/>
      <dgm:t>
        <a:bodyPr/>
        <a:lstStyle/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Низкая температура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43002E-75A9-4201-A2FE-AE324B336BC7}" type="parTrans" cxnId="{7E26D8AA-E3ED-485C-BA05-217DEC6561C6}">
      <dgm:prSet/>
      <dgm:spPr/>
      <dgm:t>
        <a:bodyPr/>
        <a:lstStyle/>
        <a:p>
          <a:endParaRPr lang="ru-RU"/>
        </a:p>
      </dgm:t>
    </dgm:pt>
    <dgm:pt modelId="{B407438C-C6A1-4E64-8B7C-D9E84191E7DC}" type="sibTrans" cxnId="{7E26D8AA-E3ED-485C-BA05-217DEC6561C6}">
      <dgm:prSet/>
      <dgm:spPr/>
      <dgm:t>
        <a:bodyPr/>
        <a:lstStyle/>
        <a:p>
          <a:endParaRPr lang="ru-RU"/>
        </a:p>
      </dgm:t>
    </dgm:pt>
    <dgm:pt modelId="{F005CA2D-F86D-4A38-A009-AC5DAF5865D6}">
      <dgm:prSet phldrT="[Текст]" custT="1"/>
      <dgm:spPr>
        <a:solidFill>
          <a:schemeClr val="bg1">
            <a:lumMod val="85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Речной сток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B5E77D-9E6D-4FE4-AE12-FF4DB22EF8BD}" type="parTrans" cxnId="{1FDE7AB2-C23D-4A0E-AF68-7475EAB5B070}">
      <dgm:prSet/>
      <dgm:spPr/>
      <dgm:t>
        <a:bodyPr/>
        <a:lstStyle/>
        <a:p>
          <a:endParaRPr lang="ru-RU"/>
        </a:p>
      </dgm:t>
    </dgm:pt>
    <dgm:pt modelId="{C2F6CF69-C3C8-499E-9AB9-FC5BC8E01B20}" type="sibTrans" cxnId="{1FDE7AB2-C23D-4A0E-AF68-7475EAB5B070}">
      <dgm:prSet/>
      <dgm:spPr/>
      <dgm:t>
        <a:bodyPr/>
        <a:lstStyle/>
        <a:p>
          <a:endParaRPr lang="ru-RU"/>
        </a:p>
      </dgm:t>
    </dgm:pt>
    <dgm:pt modelId="{0FC63E6E-C402-4D96-8A06-986B8EF7A324}">
      <dgm:prSet phldrT="[Текст]" custT="1"/>
      <dgm:spPr/>
      <dgm:t>
        <a:bodyPr/>
        <a:lstStyle/>
        <a:p>
          <a:r>
            <a:rPr lang="ru-RU" sz="1400" b="1" dirty="0" smtClean="0"/>
            <a:t>Резкая стратификация</a:t>
          </a:r>
          <a:endParaRPr lang="ru-RU" sz="1400" b="1" dirty="0"/>
        </a:p>
      </dgm:t>
    </dgm:pt>
    <dgm:pt modelId="{5A748130-5364-4A0A-98AD-540332DDCB13}" type="parTrans" cxnId="{E2902E59-6D1F-40ED-8DB4-61C030BFC934}">
      <dgm:prSet/>
      <dgm:spPr/>
      <dgm:t>
        <a:bodyPr/>
        <a:lstStyle/>
        <a:p>
          <a:endParaRPr lang="ru-RU"/>
        </a:p>
      </dgm:t>
    </dgm:pt>
    <dgm:pt modelId="{21BCEFF3-5AE5-4981-884A-716A8CDE62C4}" type="sibTrans" cxnId="{E2902E59-6D1F-40ED-8DB4-61C030BFC934}">
      <dgm:prSet/>
      <dgm:spPr/>
      <dgm:t>
        <a:bodyPr/>
        <a:lstStyle/>
        <a:p>
          <a:endParaRPr lang="ru-RU"/>
        </a:p>
      </dgm:t>
    </dgm:pt>
    <dgm:pt modelId="{E6482B1F-E88B-4B21-A63A-24B83DF55AA6}">
      <dgm:prSet phldrT="[Текст]" custT="1"/>
      <dgm:spPr/>
      <dgm:t>
        <a:bodyPr/>
        <a:lstStyle/>
        <a:p>
          <a:r>
            <a:rPr lang="ru-RU" sz="1400" b="1" dirty="0" smtClean="0"/>
            <a:t>Высокая концентрация РОВ, ВОВ </a:t>
          </a:r>
          <a:endParaRPr lang="ru-RU" sz="1400" b="1" dirty="0"/>
        </a:p>
      </dgm:t>
    </dgm:pt>
    <dgm:pt modelId="{9653A7AA-F7C3-4F69-B0DF-D0447A95D53C}" type="parTrans" cxnId="{E3421995-2A52-437C-90EB-D94BABAEA818}">
      <dgm:prSet/>
      <dgm:spPr/>
      <dgm:t>
        <a:bodyPr/>
        <a:lstStyle/>
        <a:p>
          <a:endParaRPr lang="ru-RU"/>
        </a:p>
      </dgm:t>
    </dgm:pt>
    <dgm:pt modelId="{73A87676-2625-4F0C-AF3F-25252F50E560}" type="sibTrans" cxnId="{E3421995-2A52-437C-90EB-D94BABAEA818}">
      <dgm:prSet/>
      <dgm:spPr/>
      <dgm:t>
        <a:bodyPr/>
        <a:lstStyle/>
        <a:p>
          <a:endParaRPr lang="ru-RU"/>
        </a:p>
      </dgm:t>
    </dgm:pt>
    <dgm:pt modelId="{150573B2-E440-4AC0-94E1-C3BCB2E4C744}">
      <dgm:prSet custT="1"/>
      <dgm:spPr/>
      <dgm:t>
        <a:bodyPr/>
        <a:lstStyle/>
        <a:p>
          <a:r>
            <a:rPr lang="ru-RU" sz="1400" b="1" dirty="0" smtClean="0"/>
            <a:t> </a:t>
          </a:r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Ледовый покров</a:t>
          </a:r>
          <a:endParaRPr lang="ru-RU" sz="1400" b="1" dirty="0"/>
        </a:p>
      </dgm:t>
    </dgm:pt>
    <dgm:pt modelId="{3530477C-8A0C-452D-A41A-42B8A23F8A52}" type="parTrans" cxnId="{CACEC74A-4195-4B7B-B3FC-D91C6EA77FBC}">
      <dgm:prSet/>
      <dgm:spPr/>
      <dgm:t>
        <a:bodyPr/>
        <a:lstStyle/>
        <a:p>
          <a:endParaRPr lang="ru-RU"/>
        </a:p>
      </dgm:t>
    </dgm:pt>
    <dgm:pt modelId="{49E2B40E-E899-4803-A88D-5B3F1CA42E90}" type="sibTrans" cxnId="{CACEC74A-4195-4B7B-B3FC-D91C6EA77FBC}">
      <dgm:prSet/>
      <dgm:spPr/>
      <dgm:t>
        <a:bodyPr/>
        <a:lstStyle/>
        <a:p>
          <a:endParaRPr lang="ru-RU"/>
        </a:p>
      </dgm:t>
    </dgm:pt>
    <dgm:pt modelId="{67CFFF82-DB8B-419D-AB8F-B7C14EEC5235}">
      <dgm:prSet custT="1"/>
      <dgm:spPr/>
      <dgm:t>
        <a:bodyPr/>
        <a:lstStyle/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Низкий уровень</a:t>
          </a:r>
        </a:p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ФАР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4E4EE8-4BF6-4998-813A-DC1D7CD185F0}" type="parTrans" cxnId="{53A0B328-B73B-4582-B4DC-E1C0AAE3ACA6}">
      <dgm:prSet/>
      <dgm:spPr/>
      <dgm:t>
        <a:bodyPr/>
        <a:lstStyle/>
        <a:p>
          <a:endParaRPr lang="ru-RU"/>
        </a:p>
      </dgm:t>
    </dgm:pt>
    <dgm:pt modelId="{D6089F15-807F-4577-8311-50E088A13854}" type="sibTrans" cxnId="{53A0B328-B73B-4582-B4DC-E1C0AAE3ACA6}">
      <dgm:prSet/>
      <dgm:spPr/>
      <dgm:t>
        <a:bodyPr/>
        <a:lstStyle/>
        <a:p>
          <a:endParaRPr lang="ru-RU"/>
        </a:p>
      </dgm:t>
    </dgm:pt>
    <dgm:pt modelId="{750E8716-53E0-4C19-8C2A-00A2CEBB0642}" type="pres">
      <dgm:prSet presAssocID="{E96A750F-B08B-4383-B17B-ADEA355971E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EE58A91-B958-4308-83C2-112F3593C7B4}" type="pres">
      <dgm:prSet presAssocID="{DC20FE81-8EE8-434B-8064-15C27D7E918E}" presName="root" presStyleCnt="0"/>
      <dgm:spPr/>
    </dgm:pt>
    <dgm:pt modelId="{BF38B68A-1F11-4E42-BC3E-57A21B140489}" type="pres">
      <dgm:prSet presAssocID="{DC20FE81-8EE8-434B-8064-15C27D7E918E}" presName="rootComposite" presStyleCnt="0"/>
      <dgm:spPr/>
    </dgm:pt>
    <dgm:pt modelId="{A4467DB3-C7C8-4AFF-B32A-334617028078}" type="pres">
      <dgm:prSet presAssocID="{DC20FE81-8EE8-434B-8064-15C27D7E918E}" presName="rootText" presStyleLbl="node1" presStyleIdx="0" presStyleCnt="2"/>
      <dgm:spPr/>
      <dgm:t>
        <a:bodyPr/>
        <a:lstStyle/>
        <a:p>
          <a:endParaRPr lang="ru-RU"/>
        </a:p>
      </dgm:t>
    </dgm:pt>
    <dgm:pt modelId="{8F21D074-9F42-4D67-8350-73927A7C55C1}" type="pres">
      <dgm:prSet presAssocID="{DC20FE81-8EE8-434B-8064-15C27D7E918E}" presName="rootConnector" presStyleLbl="node1" presStyleIdx="0" presStyleCnt="2"/>
      <dgm:spPr/>
      <dgm:t>
        <a:bodyPr/>
        <a:lstStyle/>
        <a:p>
          <a:endParaRPr lang="ru-RU"/>
        </a:p>
      </dgm:t>
    </dgm:pt>
    <dgm:pt modelId="{F27283F2-2C16-4742-A98A-E2F48FC4E781}" type="pres">
      <dgm:prSet presAssocID="{DC20FE81-8EE8-434B-8064-15C27D7E918E}" presName="childShape" presStyleCnt="0"/>
      <dgm:spPr/>
    </dgm:pt>
    <dgm:pt modelId="{9B748963-19BD-4AD6-A25F-1F06F52F5DCD}" type="pres">
      <dgm:prSet presAssocID="{82544F75-C783-4D7D-9203-63B8BE88C38B}" presName="Name13" presStyleLbl="parChTrans1D2" presStyleIdx="0" presStyleCnt="6"/>
      <dgm:spPr/>
      <dgm:t>
        <a:bodyPr/>
        <a:lstStyle/>
        <a:p>
          <a:endParaRPr lang="ru-RU"/>
        </a:p>
      </dgm:t>
    </dgm:pt>
    <dgm:pt modelId="{5D78B2F4-B0CF-46D1-B0DD-B8E73AF6EB9C}" type="pres">
      <dgm:prSet presAssocID="{3F781CC9-3CA8-412B-90AF-AEC85A5C4CD8}" presName="childText" presStyleLbl="bg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9686F6-6C63-46D9-93C2-4E55B666498B}" type="pres">
      <dgm:prSet presAssocID="{1743002E-75A9-4201-A2FE-AE324B336BC7}" presName="Name13" presStyleLbl="parChTrans1D2" presStyleIdx="1" presStyleCnt="6"/>
      <dgm:spPr/>
      <dgm:t>
        <a:bodyPr/>
        <a:lstStyle/>
        <a:p>
          <a:endParaRPr lang="ru-RU"/>
        </a:p>
      </dgm:t>
    </dgm:pt>
    <dgm:pt modelId="{F56D025B-34A9-4299-8771-C3C4C0D4B48E}" type="pres">
      <dgm:prSet presAssocID="{7476B708-F3C8-46C1-B279-3C0F37B98BDA}" presName="childText" presStyleLbl="bg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B60EB1-049E-4E41-8E67-2DE8BFE5CC0D}" type="pres">
      <dgm:prSet presAssocID="{3530477C-8A0C-452D-A41A-42B8A23F8A52}" presName="Name13" presStyleLbl="parChTrans1D2" presStyleIdx="2" presStyleCnt="6"/>
      <dgm:spPr/>
      <dgm:t>
        <a:bodyPr/>
        <a:lstStyle/>
        <a:p>
          <a:endParaRPr lang="ru-RU"/>
        </a:p>
      </dgm:t>
    </dgm:pt>
    <dgm:pt modelId="{24C1FF50-3A17-4FB2-AD2A-0CE89BCD5DED}" type="pres">
      <dgm:prSet presAssocID="{150573B2-E440-4AC0-94E1-C3BCB2E4C744}" presName="childText" presStyleLbl="bg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E97DC5-38A3-4653-922C-25B5A83272AA}" type="pres">
      <dgm:prSet presAssocID="{1B4E4EE8-4BF6-4998-813A-DC1D7CD185F0}" presName="Name13" presStyleLbl="parChTrans1D2" presStyleIdx="3" presStyleCnt="6"/>
      <dgm:spPr/>
      <dgm:t>
        <a:bodyPr/>
        <a:lstStyle/>
        <a:p>
          <a:endParaRPr lang="ru-RU"/>
        </a:p>
      </dgm:t>
    </dgm:pt>
    <dgm:pt modelId="{4069A492-77E6-404C-8241-730230C18757}" type="pres">
      <dgm:prSet presAssocID="{67CFFF82-DB8B-419D-AB8F-B7C14EEC5235}" presName="childText" presStyleLbl="bgAcc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0F4AF1-383E-4D9A-9C90-CC8A00C471A8}" type="pres">
      <dgm:prSet presAssocID="{F005CA2D-F86D-4A38-A009-AC5DAF5865D6}" presName="root" presStyleCnt="0"/>
      <dgm:spPr/>
    </dgm:pt>
    <dgm:pt modelId="{1CF89726-2611-4AA8-BDC7-06D1C513A73D}" type="pres">
      <dgm:prSet presAssocID="{F005CA2D-F86D-4A38-A009-AC5DAF5865D6}" presName="rootComposite" presStyleCnt="0"/>
      <dgm:spPr/>
    </dgm:pt>
    <dgm:pt modelId="{E10B3795-CE9F-45DE-80EE-4A13F2251464}" type="pres">
      <dgm:prSet presAssocID="{F005CA2D-F86D-4A38-A009-AC5DAF5865D6}" presName="rootText" presStyleLbl="node1" presStyleIdx="1" presStyleCnt="2"/>
      <dgm:spPr/>
      <dgm:t>
        <a:bodyPr/>
        <a:lstStyle/>
        <a:p>
          <a:endParaRPr lang="ru-RU"/>
        </a:p>
      </dgm:t>
    </dgm:pt>
    <dgm:pt modelId="{F1EF3BD4-1DAB-4A01-9AC2-5AF38A639364}" type="pres">
      <dgm:prSet presAssocID="{F005CA2D-F86D-4A38-A009-AC5DAF5865D6}" presName="rootConnector" presStyleLbl="node1" presStyleIdx="1" presStyleCnt="2"/>
      <dgm:spPr/>
      <dgm:t>
        <a:bodyPr/>
        <a:lstStyle/>
        <a:p>
          <a:endParaRPr lang="ru-RU"/>
        </a:p>
      </dgm:t>
    </dgm:pt>
    <dgm:pt modelId="{5E57F556-62CE-4940-B516-FC2C6FF336D1}" type="pres">
      <dgm:prSet presAssocID="{F005CA2D-F86D-4A38-A009-AC5DAF5865D6}" presName="childShape" presStyleCnt="0"/>
      <dgm:spPr/>
    </dgm:pt>
    <dgm:pt modelId="{7F391217-4E5C-4839-99CC-98F04015763D}" type="pres">
      <dgm:prSet presAssocID="{5A748130-5364-4A0A-98AD-540332DDCB13}" presName="Name13" presStyleLbl="parChTrans1D2" presStyleIdx="4" presStyleCnt="6"/>
      <dgm:spPr/>
      <dgm:t>
        <a:bodyPr/>
        <a:lstStyle/>
        <a:p>
          <a:endParaRPr lang="ru-RU"/>
        </a:p>
      </dgm:t>
    </dgm:pt>
    <dgm:pt modelId="{5EC6C8F0-B0C7-4795-8CAE-5601D646A7A6}" type="pres">
      <dgm:prSet presAssocID="{0FC63E6E-C402-4D96-8A06-986B8EF7A324}" presName="childText" presStyleLbl="bgAcc1" presStyleIdx="4" presStyleCnt="6" custLinFactNeighborX="7492" custLinFactNeighborY="-17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F2A5A2-209E-4364-A148-9FD6C2930CFA}" type="pres">
      <dgm:prSet presAssocID="{9653A7AA-F7C3-4F69-B0DF-D0447A95D53C}" presName="Name13" presStyleLbl="parChTrans1D2" presStyleIdx="5" presStyleCnt="6"/>
      <dgm:spPr/>
      <dgm:t>
        <a:bodyPr/>
        <a:lstStyle/>
        <a:p>
          <a:endParaRPr lang="ru-RU"/>
        </a:p>
      </dgm:t>
    </dgm:pt>
    <dgm:pt modelId="{80C8FE2C-5202-4BB1-9142-D52527DB07B2}" type="pres">
      <dgm:prSet presAssocID="{E6482B1F-E88B-4B21-A63A-24B83DF55AA6}" presName="childText" presStyleLbl="bgAcc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4AD61F3-1BCB-4886-9A01-CD2DB54E5F37}" type="presOf" srcId="{3F781CC9-3CA8-412B-90AF-AEC85A5C4CD8}" destId="{5D78B2F4-B0CF-46D1-B0DD-B8E73AF6EB9C}" srcOrd="0" destOrd="0" presId="urn:microsoft.com/office/officeart/2005/8/layout/hierarchy3"/>
    <dgm:cxn modelId="{48B38551-ADE5-4472-9736-BCBCD5EF7FB3}" type="presOf" srcId="{F005CA2D-F86D-4A38-A009-AC5DAF5865D6}" destId="{F1EF3BD4-1DAB-4A01-9AC2-5AF38A639364}" srcOrd="1" destOrd="0" presId="urn:microsoft.com/office/officeart/2005/8/layout/hierarchy3"/>
    <dgm:cxn modelId="{1FDE7AB2-C23D-4A0E-AF68-7475EAB5B070}" srcId="{E96A750F-B08B-4383-B17B-ADEA355971EF}" destId="{F005CA2D-F86D-4A38-A009-AC5DAF5865D6}" srcOrd="1" destOrd="0" parTransId="{85B5E77D-9E6D-4FE4-AE12-FF4DB22EF8BD}" sibTransId="{C2F6CF69-C3C8-499E-9AB9-FC5BC8E01B20}"/>
    <dgm:cxn modelId="{76938237-B1BF-47EE-94EB-66D01546D3F8}" type="presOf" srcId="{67CFFF82-DB8B-419D-AB8F-B7C14EEC5235}" destId="{4069A492-77E6-404C-8241-730230C18757}" srcOrd="0" destOrd="0" presId="urn:microsoft.com/office/officeart/2005/8/layout/hierarchy3"/>
    <dgm:cxn modelId="{6E09657D-C89E-4C81-AD7D-3D55FF6C0BD4}" type="presOf" srcId="{E96A750F-B08B-4383-B17B-ADEA355971EF}" destId="{750E8716-53E0-4C19-8C2A-00A2CEBB0642}" srcOrd="0" destOrd="0" presId="urn:microsoft.com/office/officeart/2005/8/layout/hierarchy3"/>
    <dgm:cxn modelId="{912B20B4-57A5-4EDF-839D-B73FBB15A9AD}" type="presOf" srcId="{1743002E-75A9-4201-A2FE-AE324B336BC7}" destId="{B19686F6-6C63-46D9-93C2-4E55B666498B}" srcOrd="0" destOrd="0" presId="urn:microsoft.com/office/officeart/2005/8/layout/hierarchy3"/>
    <dgm:cxn modelId="{CACEC74A-4195-4B7B-B3FC-D91C6EA77FBC}" srcId="{DC20FE81-8EE8-434B-8064-15C27D7E918E}" destId="{150573B2-E440-4AC0-94E1-C3BCB2E4C744}" srcOrd="2" destOrd="0" parTransId="{3530477C-8A0C-452D-A41A-42B8A23F8A52}" sibTransId="{49E2B40E-E899-4803-A88D-5B3F1CA42E90}"/>
    <dgm:cxn modelId="{BAF5C388-1D3B-40B2-AC16-1C65A8177758}" type="presOf" srcId="{DC20FE81-8EE8-434B-8064-15C27D7E918E}" destId="{A4467DB3-C7C8-4AFF-B32A-334617028078}" srcOrd="0" destOrd="0" presId="urn:microsoft.com/office/officeart/2005/8/layout/hierarchy3"/>
    <dgm:cxn modelId="{E3421995-2A52-437C-90EB-D94BABAEA818}" srcId="{F005CA2D-F86D-4A38-A009-AC5DAF5865D6}" destId="{E6482B1F-E88B-4B21-A63A-24B83DF55AA6}" srcOrd="1" destOrd="0" parTransId="{9653A7AA-F7C3-4F69-B0DF-D0447A95D53C}" sibTransId="{73A87676-2625-4F0C-AF3F-25252F50E560}"/>
    <dgm:cxn modelId="{58BF2DA1-F026-4155-8CB8-F31408386FCB}" type="presOf" srcId="{DC20FE81-8EE8-434B-8064-15C27D7E918E}" destId="{8F21D074-9F42-4D67-8350-73927A7C55C1}" srcOrd="1" destOrd="0" presId="urn:microsoft.com/office/officeart/2005/8/layout/hierarchy3"/>
    <dgm:cxn modelId="{66173315-EFC9-4E4E-8462-2BC4FADDD0D9}" srcId="{DC20FE81-8EE8-434B-8064-15C27D7E918E}" destId="{3F781CC9-3CA8-412B-90AF-AEC85A5C4CD8}" srcOrd="0" destOrd="0" parTransId="{82544F75-C783-4D7D-9203-63B8BE88C38B}" sibTransId="{AABA94CD-DEAE-45B2-B058-50DB585A0EA3}"/>
    <dgm:cxn modelId="{ED6EAD6A-8A9D-4910-A3C8-ADEA9BC8FE3D}" type="presOf" srcId="{F005CA2D-F86D-4A38-A009-AC5DAF5865D6}" destId="{E10B3795-CE9F-45DE-80EE-4A13F2251464}" srcOrd="0" destOrd="0" presId="urn:microsoft.com/office/officeart/2005/8/layout/hierarchy3"/>
    <dgm:cxn modelId="{53A0B328-B73B-4582-B4DC-E1C0AAE3ACA6}" srcId="{DC20FE81-8EE8-434B-8064-15C27D7E918E}" destId="{67CFFF82-DB8B-419D-AB8F-B7C14EEC5235}" srcOrd="3" destOrd="0" parTransId="{1B4E4EE8-4BF6-4998-813A-DC1D7CD185F0}" sibTransId="{D6089F15-807F-4577-8311-50E088A13854}"/>
    <dgm:cxn modelId="{7CA3C1B1-038A-4A52-8C33-943E76ACD5A5}" type="presOf" srcId="{82544F75-C783-4D7D-9203-63B8BE88C38B}" destId="{9B748963-19BD-4AD6-A25F-1F06F52F5DCD}" srcOrd="0" destOrd="0" presId="urn:microsoft.com/office/officeart/2005/8/layout/hierarchy3"/>
    <dgm:cxn modelId="{5C72FE83-C850-4662-80B9-2795758E3268}" type="presOf" srcId="{9653A7AA-F7C3-4F69-B0DF-D0447A95D53C}" destId="{48F2A5A2-209E-4364-A148-9FD6C2930CFA}" srcOrd="0" destOrd="0" presId="urn:microsoft.com/office/officeart/2005/8/layout/hierarchy3"/>
    <dgm:cxn modelId="{6A83D8C1-740E-41AA-A521-351DF65C5726}" type="presOf" srcId="{1B4E4EE8-4BF6-4998-813A-DC1D7CD185F0}" destId="{C8E97DC5-38A3-4653-922C-25B5A83272AA}" srcOrd="0" destOrd="0" presId="urn:microsoft.com/office/officeart/2005/8/layout/hierarchy3"/>
    <dgm:cxn modelId="{C7F923AB-3A27-4366-A755-20466C658396}" type="presOf" srcId="{5A748130-5364-4A0A-98AD-540332DDCB13}" destId="{7F391217-4E5C-4839-99CC-98F04015763D}" srcOrd="0" destOrd="0" presId="urn:microsoft.com/office/officeart/2005/8/layout/hierarchy3"/>
    <dgm:cxn modelId="{4486A21B-7280-4E57-A4C3-475571F3632D}" type="presOf" srcId="{0FC63E6E-C402-4D96-8A06-986B8EF7A324}" destId="{5EC6C8F0-B0C7-4795-8CAE-5601D646A7A6}" srcOrd="0" destOrd="0" presId="urn:microsoft.com/office/officeart/2005/8/layout/hierarchy3"/>
    <dgm:cxn modelId="{7E26D8AA-E3ED-485C-BA05-217DEC6561C6}" srcId="{DC20FE81-8EE8-434B-8064-15C27D7E918E}" destId="{7476B708-F3C8-46C1-B279-3C0F37B98BDA}" srcOrd="1" destOrd="0" parTransId="{1743002E-75A9-4201-A2FE-AE324B336BC7}" sibTransId="{B407438C-C6A1-4E64-8B7C-D9E84191E7DC}"/>
    <dgm:cxn modelId="{28E38926-F552-41D0-925A-26E622ABD270}" type="presOf" srcId="{3530477C-8A0C-452D-A41A-42B8A23F8A52}" destId="{CCB60EB1-049E-4E41-8E67-2DE8BFE5CC0D}" srcOrd="0" destOrd="0" presId="urn:microsoft.com/office/officeart/2005/8/layout/hierarchy3"/>
    <dgm:cxn modelId="{E2902E59-6D1F-40ED-8DB4-61C030BFC934}" srcId="{F005CA2D-F86D-4A38-A009-AC5DAF5865D6}" destId="{0FC63E6E-C402-4D96-8A06-986B8EF7A324}" srcOrd="0" destOrd="0" parTransId="{5A748130-5364-4A0A-98AD-540332DDCB13}" sibTransId="{21BCEFF3-5AE5-4981-884A-716A8CDE62C4}"/>
    <dgm:cxn modelId="{17BE01AA-8010-401C-B221-4887C0312C94}" type="presOf" srcId="{150573B2-E440-4AC0-94E1-C3BCB2E4C744}" destId="{24C1FF50-3A17-4FB2-AD2A-0CE89BCD5DED}" srcOrd="0" destOrd="0" presId="urn:microsoft.com/office/officeart/2005/8/layout/hierarchy3"/>
    <dgm:cxn modelId="{B9E18FBA-277F-4A9C-A448-C2A5C0E55CE1}" type="presOf" srcId="{E6482B1F-E88B-4B21-A63A-24B83DF55AA6}" destId="{80C8FE2C-5202-4BB1-9142-D52527DB07B2}" srcOrd="0" destOrd="0" presId="urn:microsoft.com/office/officeart/2005/8/layout/hierarchy3"/>
    <dgm:cxn modelId="{9F5EB94A-B23E-4741-AFB6-08BB7D29DCBF}" srcId="{E96A750F-B08B-4383-B17B-ADEA355971EF}" destId="{DC20FE81-8EE8-434B-8064-15C27D7E918E}" srcOrd="0" destOrd="0" parTransId="{04AD22CF-8E8E-4445-8B39-776AA02C9B5B}" sibTransId="{60E37721-A454-487C-95B0-E0697E52FC3B}"/>
    <dgm:cxn modelId="{9A8C720E-8A13-4605-B33D-F8CB943F7221}" type="presOf" srcId="{7476B708-F3C8-46C1-B279-3C0F37B98BDA}" destId="{F56D025B-34A9-4299-8771-C3C4C0D4B48E}" srcOrd="0" destOrd="0" presId="urn:microsoft.com/office/officeart/2005/8/layout/hierarchy3"/>
    <dgm:cxn modelId="{9F3C23B8-540C-4508-B5DD-479BC3386672}" type="presParOf" srcId="{750E8716-53E0-4C19-8C2A-00A2CEBB0642}" destId="{1EE58A91-B958-4308-83C2-112F3593C7B4}" srcOrd="0" destOrd="0" presId="urn:microsoft.com/office/officeart/2005/8/layout/hierarchy3"/>
    <dgm:cxn modelId="{B70B50BA-11F0-4AF5-8302-A7BA284A1C7E}" type="presParOf" srcId="{1EE58A91-B958-4308-83C2-112F3593C7B4}" destId="{BF38B68A-1F11-4E42-BC3E-57A21B140489}" srcOrd="0" destOrd="0" presId="urn:microsoft.com/office/officeart/2005/8/layout/hierarchy3"/>
    <dgm:cxn modelId="{B787FC6E-650F-4F52-B5AD-706B031EA444}" type="presParOf" srcId="{BF38B68A-1F11-4E42-BC3E-57A21B140489}" destId="{A4467DB3-C7C8-4AFF-B32A-334617028078}" srcOrd="0" destOrd="0" presId="urn:microsoft.com/office/officeart/2005/8/layout/hierarchy3"/>
    <dgm:cxn modelId="{3DC9604B-741B-4E90-BC8B-186259DAE96B}" type="presParOf" srcId="{BF38B68A-1F11-4E42-BC3E-57A21B140489}" destId="{8F21D074-9F42-4D67-8350-73927A7C55C1}" srcOrd="1" destOrd="0" presId="urn:microsoft.com/office/officeart/2005/8/layout/hierarchy3"/>
    <dgm:cxn modelId="{C129E93A-D152-4497-88AC-D4CAC80A255D}" type="presParOf" srcId="{1EE58A91-B958-4308-83C2-112F3593C7B4}" destId="{F27283F2-2C16-4742-A98A-E2F48FC4E781}" srcOrd="1" destOrd="0" presId="urn:microsoft.com/office/officeart/2005/8/layout/hierarchy3"/>
    <dgm:cxn modelId="{5BBBDDEA-DCC8-4DB8-9A2E-E9BE8F234D66}" type="presParOf" srcId="{F27283F2-2C16-4742-A98A-E2F48FC4E781}" destId="{9B748963-19BD-4AD6-A25F-1F06F52F5DCD}" srcOrd="0" destOrd="0" presId="urn:microsoft.com/office/officeart/2005/8/layout/hierarchy3"/>
    <dgm:cxn modelId="{15AED906-05BB-46D5-9EBB-7FF7A85776AC}" type="presParOf" srcId="{F27283F2-2C16-4742-A98A-E2F48FC4E781}" destId="{5D78B2F4-B0CF-46D1-B0DD-B8E73AF6EB9C}" srcOrd="1" destOrd="0" presId="urn:microsoft.com/office/officeart/2005/8/layout/hierarchy3"/>
    <dgm:cxn modelId="{E05213AF-DA22-472B-B1F0-1285D40FDBB1}" type="presParOf" srcId="{F27283F2-2C16-4742-A98A-E2F48FC4E781}" destId="{B19686F6-6C63-46D9-93C2-4E55B666498B}" srcOrd="2" destOrd="0" presId="urn:microsoft.com/office/officeart/2005/8/layout/hierarchy3"/>
    <dgm:cxn modelId="{2D93A026-2D0B-41BF-B77B-519DAB4ED396}" type="presParOf" srcId="{F27283F2-2C16-4742-A98A-E2F48FC4E781}" destId="{F56D025B-34A9-4299-8771-C3C4C0D4B48E}" srcOrd="3" destOrd="0" presId="urn:microsoft.com/office/officeart/2005/8/layout/hierarchy3"/>
    <dgm:cxn modelId="{97292DB7-1ECF-48E4-A5D6-843116FD3574}" type="presParOf" srcId="{F27283F2-2C16-4742-A98A-E2F48FC4E781}" destId="{CCB60EB1-049E-4E41-8E67-2DE8BFE5CC0D}" srcOrd="4" destOrd="0" presId="urn:microsoft.com/office/officeart/2005/8/layout/hierarchy3"/>
    <dgm:cxn modelId="{47CCB8BE-B37B-4EC6-87E4-89F40543AA93}" type="presParOf" srcId="{F27283F2-2C16-4742-A98A-E2F48FC4E781}" destId="{24C1FF50-3A17-4FB2-AD2A-0CE89BCD5DED}" srcOrd="5" destOrd="0" presId="urn:microsoft.com/office/officeart/2005/8/layout/hierarchy3"/>
    <dgm:cxn modelId="{88CAB6FA-6436-41BA-9A44-505939F08160}" type="presParOf" srcId="{F27283F2-2C16-4742-A98A-E2F48FC4E781}" destId="{C8E97DC5-38A3-4653-922C-25B5A83272AA}" srcOrd="6" destOrd="0" presId="urn:microsoft.com/office/officeart/2005/8/layout/hierarchy3"/>
    <dgm:cxn modelId="{3237E941-7F10-4C14-B7D0-E14AF614D6FE}" type="presParOf" srcId="{F27283F2-2C16-4742-A98A-E2F48FC4E781}" destId="{4069A492-77E6-404C-8241-730230C18757}" srcOrd="7" destOrd="0" presId="urn:microsoft.com/office/officeart/2005/8/layout/hierarchy3"/>
    <dgm:cxn modelId="{58C7B371-D954-48F1-BB26-5F16DC0A83FE}" type="presParOf" srcId="{750E8716-53E0-4C19-8C2A-00A2CEBB0642}" destId="{1F0F4AF1-383E-4D9A-9C90-CC8A00C471A8}" srcOrd="1" destOrd="0" presId="urn:microsoft.com/office/officeart/2005/8/layout/hierarchy3"/>
    <dgm:cxn modelId="{4E2B83C3-5966-4606-9562-165984994360}" type="presParOf" srcId="{1F0F4AF1-383E-4D9A-9C90-CC8A00C471A8}" destId="{1CF89726-2611-4AA8-BDC7-06D1C513A73D}" srcOrd="0" destOrd="0" presId="urn:microsoft.com/office/officeart/2005/8/layout/hierarchy3"/>
    <dgm:cxn modelId="{987D7125-6582-48DA-943B-9DC8F68C1EF3}" type="presParOf" srcId="{1CF89726-2611-4AA8-BDC7-06D1C513A73D}" destId="{E10B3795-CE9F-45DE-80EE-4A13F2251464}" srcOrd="0" destOrd="0" presId="urn:microsoft.com/office/officeart/2005/8/layout/hierarchy3"/>
    <dgm:cxn modelId="{D0B84272-75FF-4EB6-A121-E2A37B0CCA34}" type="presParOf" srcId="{1CF89726-2611-4AA8-BDC7-06D1C513A73D}" destId="{F1EF3BD4-1DAB-4A01-9AC2-5AF38A639364}" srcOrd="1" destOrd="0" presId="urn:microsoft.com/office/officeart/2005/8/layout/hierarchy3"/>
    <dgm:cxn modelId="{0FAC696F-2B54-4DBC-8CDC-620430782B57}" type="presParOf" srcId="{1F0F4AF1-383E-4D9A-9C90-CC8A00C471A8}" destId="{5E57F556-62CE-4940-B516-FC2C6FF336D1}" srcOrd="1" destOrd="0" presId="urn:microsoft.com/office/officeart/2005/8/layout/hierarchy3"/>
    <dgm:cxn modelId="{7A751AFC-A489-47EC-BB9A-FE1DC17AA377}" type="presParOf" srcId="{5E57F556-62CE-4940-B516-FC2C6FF336D1}" destId="{7F391217-4E5C-4839-99CC-98F04015763D}" srcOrd="0" destOrd="0" presId="urn:microsoft.com/office/officeart/2005/8/layout/hierarchy3"/>
    <dgm:cxn modelId="{10D09089-B136-4A79-9284-1C27D4723319}" type="presParOf" srcId="{5E57F556-62CE-4940-B516-FC2C6FF336D1}" destId="{5EC6C8F0-B0C7-4795-8CAE-5601D646A7A6}" srcOrd="1" destOrd="0" presId="urn:microsoft.com/office/officeart/2005/8/layout/hierarchy3"/>
    <dgm:cxn modelId="{662F3855-E1EB-4EB3-932A-63B96DA87BC8}" type="presParOf" srcId="{5E57F556-62CE-4940-B516-FC2C6FF336D1}" destId="{48F2A5A2-209E-4364-A148-9FD6C2930CFA}" srcOrd="2" destOrd="0" presId="urn:microsoft.com/office/officeart/2005/8/layout/hierarchy3"/>
    <dgm:cxn modelId="{64FBFE8B-A27A-41B8-BA38-441190F33D86}" type="presParOf" srcId="{5E57F556-62CE-4940-B516-FC2C6FF336D1}" destId="{80C8FE2C-5202-4BB1-9142-D52527DB07B2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3BF0A8-2D24-49B5-8FDC-4AC9E34CE3B8}">
      <dsp:nvSpPr>
        <dsp:cNvPr id="0" name=""/>
        <dsp:cNvSpPr/>
      </dsp:nvSpPr>
      <dsp:spPr>
        <a:xfrm>
          <a:off x="0" y="792090"/>
          <a:ext cx="2142446" cy="197752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Создание базы данных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57920" y="850010"/>
        <a:ext cx="2026606" cy="1861684"/>
      </dsp:txXfrm>
    </dsp:sp>
    <dsp:sp modelId="{D227E5BF-8112-4880-A402-F1922B7FAD22}">
      <dsp:nvSpPr>
        <dsp:cNvPr id="0" name=""/>
        <dsp:cNvSpPr/>
      </dsp:nvSpPr>
      <dsp:spPr>
        <a:xfrm rot="21565896">
          <a:off x="2284195" y="1567609"/>
          <a:ext cx="341521" cy="3990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2284198" y="1647923"/>
        <a:ext cx="239065" cy="239419"/>
      </dsp:txXfrm>
    </dsp:sp>
    <dsp:sp modelId="{2EBC3EA7-51F5-44DD-9D6C-6FE0ACD84C66}">
      <dsp:nvSpPr>
        <dsp:cNvPr id="0" name=""/>
        <dsp:cNvSpPr/>
      </dsp:nvSpPr>
      <dsp:spPr>
        <a:xfrm>
          <a:off x="2786795" y="804264"/>
          <a:ext cx="2382251" cy="189550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Исследование пространственной изменчивости и районирование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2842312" y="859781"/>
        <a:ext cx="2271217" cy="1784469"/>
      </dsp:txXfrm>
    </dsp:sp>
    <dsp:sp modelId="{540A6EB4-8DB8-42F3-A6D9-12FE87A6660A}">
      <dsp:nvSpPr>
        <dsp:cNvPr id="0" name=""/>
        <dsp:cNvSpPr/>
      </dsp:nvSpPr>
      <dsp:spPr>
        <a:xfrm>
          <a:off x="5310639" y="1552500"/>
          <a:ext cx="341107" cy="3990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5310639" y="1632306"/>
        <a:ext cx="238775" cy="239419"/>
      </dsp:txXfrm>
    </dsp:sp>
    <dsp:sp modelId="{375FF12C-222E-4EF5-BD9B-69B04B6B50AB}">
      <dsp:nvSpPr>
        <dsp:cNvPr id="0" name=""/>
        <dsp:cNvSpPr/>
      </dsp:nvSpPr>
      <dsp:spPr>
        <a:xfrm>
          <a:off x="5812647" y="835263"/>
          <a:ext cx="2539531" cy="183350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Исследование закономерностей формирования первичной продукции (связь с абиотическими и биотическими факторами</a:t>
          </a:r>
          <a:r>
            <a:rPr lang="ru-RU" sz="1500" kern="1200" dirty="0" smtClean="0">
              <a:solidFill>
                <a:schemeClr val="tx1"/>
              </a:solidFill>
            </a:rPr>
            <a:t>)</a:t>
          </a:r>
          <a:endParaRPr lang="ru-RU" sz="1500" kern="1200" dirty="0">
            <a:solidFill>
              <a:schemeClr val="tx1"/>
            </a:solidFill>
          </a:endParaRPr>
        </a:p>
      </dsp:txBody>
      <dsp:txXfrm>
        <a:off x="5866349" y="888965"/>
        <a:ext cx="2432127" cy="1726101"/>
      </dsp:txXfrm>
    </dsp:sp>
    <dsp:sp modelId="{25C8A531-6944-4127-9FA9-7C35C65C7D99}">
      <dsp:nvSpPr>
        <dsp:cNvPr id="0" name=""/>
        <dsp:cNvSpPr/>
      </dsp:nvSpPr>
      <dsp:spPr>
        <a:xfrm rot="5503591">
          <a:off x="6836045" y="2848485"/>
          <a:ext cx="414606" cy="3990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 rot="-5400000">
        <a:off x="6925442" y="2840725"/>
        <a:ext cx="239419" cy="294897"/>
      </dsp:txXfrm>
    </dsp:sp>
    <dsp:sp modelId="{95CCC517-48A3-44DE-9273-7D5A3B368CC2}">
      <dsp:nvSpPr>
        <dsp:cNvPr id="0" name=""/>
        <dsp:cNvSpPr/>
      </dsp:nvSpPr>
      <dsp:spPr>
        <a:xfrm>
          <a:off x="5648255" y="3450691"/>
          <a:ext cx="2703922" cy="205644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Создание моделей и их верификация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5708486" y="3510922"/>
        <a:ext cx="2583460" cy="1935983"/>
      </dsp:txXfrm>
    </dsp:sp>
    <dsp:sp modelId="{940A2E2C-600B-43D8-B299-35972AAD7BAE}">
      <dsp:nvSpPr>
        <dsp:cNvPr id="0" name=""/>
        <dsp:cNvSpPr/>
      </dsp:nvSpPr>
      <dsp:spPr>
        <a:xfrm rot="10800000">
          <a:off x="5168017" y="4279398"/>
          <a:ext cx="339368" cy="3990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 rot="10800000">
        <a:off x="5269827" y="4359204"/>
        <a:ext cx="237558" cy="239419"/>
      </dsp:txXfrm>
    </dsp:sp>
    <dsp:sp modelId="{247046C2-C8D5-4044-8F9C-2AACDFD1B334}">
      <dsp:nvSpPr>
        <dsp:cNvPr id="0" name=""/>
        <dsp:cNvSpPr/>
      </dsp:nvSpPr>
      <dsp:spPr>
        <a:xfrm>
          <a:off x="1872208" y="3384377"/>
          <a:ext cx="3135730" cy="218907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Оценка годовых величин первичной продукции и исследование ее долговременной изменчивости с использованием спутниковых данных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1936324" y="3448493"/>
        <a:ext cx="3007498" cy="20608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467DB3-C7C8-4AFF-B32A-334617028078}">
      <dsp:nvSpPr>
        <dsp:cNvPr id="0" name=""/>
        <dsp:cNvSpPr/>
      </dsp:nvSpPr>
      <dsp:spPr>
        <a:xfrm>
          <a:off x="1475379" y="1849"/>
          <a:ext cx="1948074" cy="974037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Положение в высоких широтах</a:t>
          </a:r>
          <a:endParaRPr lang="ru-RU" sz="1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03908" y="30378"/>
        <a:ext cx="1891016" cy="916979"/>
      </dsp:txXfrm>
    </dsp:sp>
    <dsp:sp modelId="{9B748963-19BD-4AD6-A25F-1F06F52F5DCD}">
      <dsp:nvSpPr>
        <dsp:cNvPr id="0" name=""/>
        <dsp:cNvSpPr/>
      </dsp:nvSpPr>
      <dsp:spPr>
        <a:xfrm>
          <a:off x="1670187" y="975886"/>
          <a:ext cx="194807" cy="7305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30527"/>
              </a:lnTo>
              <a:lnTo>
                <a:pt x="194807" y="73052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78B2F4-B0CF-46D1-B0DD-B8E73AF6EB9C}">
      <dsp:nvSpPr>
        <dsp:cNvPr id="0" name=""/>
        <dsp:cNvSpPr/>
      </dsp:nvSpPr>
      <dsp:spPr>
        <a:xfrm>
          <a:off x="1864994" y="1219396"/>
          <a:ext cx="1558459" cy="9740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Короткий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вегетационный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сезон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93523" y="1247925"/>
        <a:ext cx="1501401" cy="916979"/>
      </dsp:txXfrm>
    </dsp:sp>
    <dsp:sp modelId="{B19686F6-6C63-46D9-93C2-4E55B666498B}">
      <dsp:nvSpPr>
        <dsp:cNvPr id="0" name=""/>
        <dsp:cNvSpPr/>
      </dsp:nvSpPr>
      <dsp:spPr>
        <a:xfrm>
          <a:off x="1670187" y="975886"/>
          <a:ext cx="194807" cy="19480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48074"/>
              </a:lnTo>
              <a:lnTo>
                <a:pt x="194807" y="194807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6D025B-34A9-4299-8771-C3C4C0D4B48E}">
      <dsp:nvSpPr>
        <dsp:cNvPr id="0" name=""/>
        <dsp:cNvSpPr/>
      </dsp:nvSpPr>
      <dsp:spPr>
        <a:xfrm>
          <a:off x="1864994" y="2436942"/>
          <a:ext cx="1558459" cy="9740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Низкая температура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93523" y="2465471"/>
        <a:ext cx="1501401" cy="916979"/>
      </dsp:txXfrm>
    </dsp:sp>
    <dsp:sp modelId="{CCB60EB1-049E-4E41-8E67-2DE8BFE5CC0D}">
      <dsp:nvSpPr>
        <dsp:cNvPr id="0" name=""/>
        <dsp:cNvSpPr/>
      </dsp:nvSpPr>
      <dsp:spPr>
        <a:xfrm>
          <a:off x="1670187" y="975886"/>
          <a:ext cx="194807" cy="31656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65620"/>
              </a:lnTo>
              <a:lnTo>
                <a:pt x="194807" y="316562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C1FF50-3A17-4FB2-AD2A-0CE89BCD5DED}">
      <dsp:nvSpPr>
        <dsp:cNvPr id="0" name=""/>
        <dsp:cNvSpPr/>
      </dsp:nvSpPr>
      <dsp:spPr>
        <a:xfrm>
          <a:off x="1864994" y="3654488"/>
          <a:ext cx="1558459" cy="9740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 </a:t>
          </a: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Ледовый покров</a:t>
          </a:r>
          <a:endParaRPr lang="ru-RU" sz="1400" b="1" kern="1200" dirty="0"/>
        </a:p>
      </dsp:txBody>
      <dsp:txXfrm>
        <a:off x="1893523" y="3683017"/>
        <a:ext cx="1501401" cy="916979"/>
      </dsp:txXfrm>
    </dsp:sp>
    <dsp:sp modelId="{C8E97DC5-38A3-4653-922C-25B5A83272AA}">
      <dsp:nvSpPr>
        <dsp:cNvPr id="0" name=""/>
        <dsp:cNvSpPr/>
      </dsp:nvSpPr>
      <dsp:spPr>
        <a:xfrm>
          <a:off x="1670187" y="975886"/>
          <a:ext cx="194807" cy="43831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83166"/>
              </a:lnTo>
              <a:lnTo>
                <a:pt x="194807" y="438316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69A492-77E6-404C-8241-730230C18757}">
      <dsp:nvSpPr>
        <dsp:cNvPr id="0" name=""/>
        <dsp:cNvSpPr/>
      </dsp:nvSpPr>
      <dsp:spPr>
        <a:xfrm>
          <a:off x="1864994" y="4872035"/>
          <a:ext cx="1558459" cy="9740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Низкий уровень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ФАР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93523" y="4900564"/>
        <a:ext cx="1501401" cy="916979"/>
      </dsp:txXfrm>
    </dsp:sp>
    <dsp:sp modelId="{E10B3795-CE9F-45DE-80EE-4A13F2251464}">
      <dsp:nvSpPr>
        <dsp:cNvPr id="0" name=""/>
        <dsp:cNvSpPr/>
      </dsp:nvSpPr>
      <dsp:spPr>
        <a:xfrm>
          <a:off x="3910472" y="1849"/>
          <a:ext cx="1948074" cy="974037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Речной сток</a:t>
          </a:r>
          <a:endParaRPr lang="ru-RU" sz="1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39001" y="30378"/>
        <a:ext cx="1891016" cy="916979"/>
      </dsp:txXfrm>
    </dsp:sp>
    <dsp:sp modelId="{7F391217-4E5C-4839-99CC-98F04015763D}">
      <dsp:nvSpPr>
        <dsp:cNvPr id="0" name=""/>
        <dsp:cNvSpPr/>
      </dsp:nvSpPr>
      <dsp:spPr>
        <a:xfrm>
          <a:off x="4105279" y="975886"/>
          <a:ext cx="311567" cy="7131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3150"/>
              </a:lnTo>
              <a:lnTo>
                <a:pt x="311567" y="71315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C6C8F0-B0C7-4795-8CAE-5601D646A7A6}">
      <dsp:nvSpPr>
        <dsp:cNvPr id="0" name=""/>
        <dsp:cNvSpPr/>
      </dsp:nvSpPr>
      <dsp:spPr>
        <a:xfrm>
          <a:off x="4416846" y="1202019"/>
          <a:ext cx="1558459" cy="9740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Резкая стратификация</a:t>
          </a:r>
          <a:endParaRPr lang="ru-RU" sz="1400" b="1" kern="1200" dirty="0"/>
        </a:p>
      </dsp:txBody>
      <dsp:txXfrm>
        <a:off x="4445375" y="1230548"/>
        <a:ext cx="1501401" cy="916979"/>
      </dsp:txXfrm>
    </dsp:sp>
    <dsp:sp modelId="{48F2A5A2-209E-4364-A148-9FD6C2930CFA}">
      <dsp:nvSpPr>
        <dsp:cNvPr id="0" name=""/>
        <dsp:cNvSpPr/>
      </dsp:nvSpPr>
      <dsp:spPr>
        <a:xfrm>
          <a:off x="4105279" y="975886"/>
          <a:ext cx="194807" cy="19480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48074"/>
              </a:lnTo>
              <a:lnTo>
                <a:pt x="194807" y="194807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C8FE2C-5202-4BB1-9142-D52527DB07B2}">
      <dsp:nvSpPr>
        <dsp:cNvPr id="0" name=""/>
        <dsp:cNvSpPr/>
      </dsp:nvSpPr>
      <dsp:spPr>
        <a:xfrm>
          <a:off x="4300087" y="2436942"/>
          <a:ext cx="1558459" cy="9740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Высокая концентрация РОВ, ВОВ </a:t>
          </a:r>
          <a:endParaRPr lang="ru-RU" sz="1400" b="1" kern="1200" dirty="0"/>
        </a:p>
      </dsp:txBody>
      <dsp:txXfrm>
        <a:off x="4328616" y="2465471"/>
        <a:ext cx="1501401" cy="9169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image" Target="../media/image5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D7B753-6BBB-486B-BEB8-053433753BCC}" type="datetimeFigureOut">
              <a:rPr lang="ru-RU" smtClean="0"/>
              <a:t>04.03.2019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ED3B12-F2E9-4B0E-97E5-BCC279D728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902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D3B12-F2E9-4B0E-97E5-BCC279D7286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083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D3B12-F2E9-4B0E-97E5-BCC279D72861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179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D3B12-F2E9-4B0E-97E5-BCC279D72861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223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43CE9-4B0D-43CF-A0FD-56F407F41900}" type="datetime1">
              <a:rPr lang="ru-RU" smtClean="0"/>
              <a:t>04.03.2019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525CC-484C-4CE2-A16B-3E9BE690EC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403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CD888-8C7B-4224-A1A9-6802BFAA9FB1}" type="datetime1">
              <a:rPr lang="ru-RU" smtClean="0"/>
              <a:t>04.03.2019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525CC-484C-4CE2-A16B-3E9BE690EC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401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4F677-7347-486B-AAA0-1B6BA36551B4}" type="datetime1">
              <a:rPr lang="ru-RU" smtClean="0"/>
              <a:t>04.03.2019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525CC-484C-4CE2-A16B-3E9BE690EC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0000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1942D-D45C-40D0-9C13-B87EE49BFAB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240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BC8C2-EDDE-441F-B30E-FCE4A6E42BD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5950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6029D-4E37-46D6-BD4E-93D3317A5A2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258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EF611-EB70-46DF-B263-FF735CB4E8A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6142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10DAA-BA73-4EA8-AE0D-543DE0651C8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2951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5E2EF-C52E-4EA8-BC3E-A45226E0922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755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F0D79-D54D-4F65-889E-52E1ED705AA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2338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61" y="273059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2" y="1435109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AD711-5FC4-405B-96B5-6DFB9A42054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232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E5A2B-48B9-4C2C-8565-F590B8BDA518}" type="datetime1">
              <a:rPr lang="ru-RU" smtClean="0"/>
              <a:t>04.03.2019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525CC-484C-4CE2-A16B-3E9BE690EC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2092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8E6F5-AEE0-4CB3-861C-9EAF0F47FAD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5290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833B3-2B9A-4944-8A91-7C90739CFCA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850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7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7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4BAA0-3419-4E2A-9770-B4165D412FC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8725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28F5A-BA46-43C2-9C2A-60DE8F94307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1784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8976B-977E-4F02-8BFC-03345B084E9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1784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209CE-98BE-4F25-9949-1F397DB6BB1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4712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9EF27-D032-416A-A292-2BAE81AD010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2324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29ADF-3884-4ADD-ADF4-A2281A0849C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7270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DA03-9349-4AD4-8845-B6F27ABFA80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0629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789FB-5220-49EC-BA7D-380A584272C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74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3E61F-82B4-4FC8-A717-7CEDAF39504C}" type="datetime1">
              <a:rPr lang="ru-RU" smtClean="0"/>
              <a:t>04.03.2019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525CC-484C-4CE2-A16B-3E9BE690EC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310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61" y="273059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2" y="1435109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6C832-038E-4D8B-9BB0-C989B4C68FD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5802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9471D-3714-4D01-8296-8CE88E25150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3181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6DA73-576E-4254-874C-13AAD0573E1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6623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7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7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E86A4-7D50-4461-BB62-BF08F3D772B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7711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C49D7-D2C9-4B2F-8DB1-72518673BDA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9053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26910-5027-4919-AC32-C91F8B081B7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4009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EAF37-8AB8-4C7A-8771-B72A88F22D4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3258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77F1A-D90B-4EE6-A7A0-391F14F5EAF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3091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C612E-517E-4AD1-935F-97CD3790A74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1585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10AEB-1B77-4D67-BDAB-F3F30CA8775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811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D9F93-AD34-4EF2-8586-F33B7A3C3021}" type="datetime1">
              <a:rPr lang="ru-RU" smtClean="0"/>
              <a:t>04.03.2019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525CC-484C-4CE2-A16B-3E9BE690EC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329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39445-C554-404E-A027-D4359336A20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1775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61" y="273059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2" y="1435109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24D7C-6C26-4E86-BE7C-653CF4AA11F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5415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E32F0-4C46-456B-9FD8-FB774E1C828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5082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52AEA-626D-43D9-92E2-996D3FCEEEA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283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7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7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24E22-AB1F-4FFF-86A0-D8BE07C4685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8347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FB55B-0C62-4F97-AFCC-2D7EF0E1105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0604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3E76E-D0CE-46A2-AF1F-C6541089E27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0836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332D0-7174-434F-AF63-B78015FCA87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88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B8C89-5D5C-4EDC-B45A-21AE3C6419C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1891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5883A-CB54-4374-9C1A-C98D9C7F6DA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387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731E9-04B2-40E3-8BA9-0AA00EC5EBF6}" type="datetime1">
              <a:rPr lang="ru-RU" smtClean="0"/>
              <a:t>04.03.2019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525CC-484C-4CE2-A16B-3E9BE690EC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5112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269FC-5401-48B2-903E-C3B27EAB5B5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9868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88AEF-559B-432F-B03C-34C69EEC662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6256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61" y="273059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2" y="1435109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1A875-0008-4596-8F6D-D3ADA39C4AD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6681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67260-EC23-4DE3-96C8-AFFACC92BA7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5092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4340-0AF2-4EB0-B10C-AB0A8664A55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193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7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7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4DDB1-3878-4CF4-A668-CF6B158241D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5766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B357E-AAC5-4885-9E12-4FEC5794290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7611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19DCE-93B6-4141-9357-5FB3D70BDAA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7606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60DC5-D9D9-4A48-A809-4F9FBD28C9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4882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25851-7ADE-46D5-85BF-83856DBF4E2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461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29D41-F22F-4FDB-84AF-946415A99EF1}" type="datetime1">
              <a:rPr lang="ru-RU" smtClean="0"/>
              <a:t>04.03.2019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525CC-484C-4CE2-A16B-3E9BE690EC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00752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48097-857F-40B7-B520-686F367D359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7117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4D676-1B97-4D9F-A1DA-B48F2B13C09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4750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ED7C4-C90E-410D-AA90-F49BDF9682E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0732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61" y="273059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2" y="1435109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F5BF6-44EA-40B4-8FE6-820C606F325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9328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A6749-7C57-4BD0-9625-EB2D4544AF2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8067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CEBB9-8376-4DA3-9448-5FF9B1EFCAE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6265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7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7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E66C-87D5-45EA-ACA4-84617ED4EAE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7690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31E0A-F6D4-4FDD-9C4C-6A7518DBBAA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96196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A2BC4-7628-45F7-9EBD-20CA7E69526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0249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B2D3C-8358-443E-9044-C60D58DCAE0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340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FAD02-FF34-4BD3-912F-28910E582846}" type="datetime1">
              <a:rPr lang="ru-RU" smtClean="0"/>
              <a:t>04.03.2019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525CC-484C-4CE2-A16B-3E9BE690EC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81127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04838-5076-432B-BFB0-7D4E919273A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7645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8A1F2-804D-45E7-9269-4A95DEAD5EC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72811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64F54-2DE3-484F-A2E5-FAD9C2B3290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83275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45D57-1B80-46B8-A922-293B80ED540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59911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61" y="273059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2" y="1435109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D15E2-A64E-45CA-8A19-971A5BF2841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1699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C229B-C0F1-46C0-B248-ECDCE2981E7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7992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64F5D-5833-4018-9CE5-0638F8FB38D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2202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7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7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C719-D7B5-4E2B-9923-E79A0B75C65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9701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87E5-1324-43F1-BEBE-A798CB60BE48}" type="datetime1">
              <a:rPr lang="ru-RU" smtClean="0"/>
              <a:t>04.03.2019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73884-7085-4112-959C-3BEBF848D0AA}" type="datetime1">
              <a:rPr lang="ru-RU" smtClean="0">
                <a:solidFill>
                  <a:srgbClr val="B13F9A"/>
                </a:solidFill>
              </a:rPr>
              <a:t>04.03.2019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CDAD0-61C3-400F-AD52-A8B35B80B17C}" type="datetime1">
              <a:rPr lang="ru-RU" smtClean="0"/>
              <a:t>04.03.2019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525CC-484C-4CE2-A16B-3E9BE690EC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78710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44813-8AD6-4366-A838-3707ADE655DB}" type="datetime1">
              <a:rPr lang="ru-RU" smtClean="0">
                <a:solidFill>
                  <a:srgbClr val="B13F9A"/>
                </a:solidFill>
              </a:rPr>
              <a:t>04.03.2019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C620-BA07-45F2-8D2B-CE6B99119B52}" type="datetime1">
              <a:rPr lang="ru-RU" smtClean="0">
                <a:solidFill>
                  <a:srgbClr val="B13F9A"/>
                </a:solidFill>
              </a:rPr>
              <a:t>04.03.2019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40BEB-B093-493B-8257-EDD7633F356B}" type="datetime1">
              <a:rPr lang="ru-RU" smtClean="0">
                <a:solidFill>
                  <a:srgbClr val="B13F9A"/>
                </a:solidFill>
              </a:rPr>
              <a:t>04.03.2019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D6E14-A6B0-4878-B392-A64AA18D350F}" type="datetime1">
              <a:rPr lang="ru-RU" smtClean="0">
                <a:solidFill>
                  <a:srgbClr val="B13F9A"/>
                </a:solidFill>
              </a:rPr>
              <a:t>04.03.2019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096B1-88B3-4ADF-B0FE-DF47A4376A34}" type="datetime1">
              <a:rPr lang="ru-RU" smtClean="0">
                <a:solidFill>
                  <a:srgbClr val="B13F9A"/>
                </a:solidFill>
              </a:rPr>
              <a:t>04.03.2019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59E13-543C-4C27-99D5-B6E3F90FFB25}" type="datetime1">
              <a:rPr lang="ru-RU" smtClean="0">
                <a:solidFill>
                  <a:srgbClr val="B13F9A"/>
                </a:solidFill>
              </a:rPr>
              <a:t>04.03.2019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B51CA-4F6C-42BF-B693-FA3248D2D56B}" type="datetime1">
              <a:rPr lang="ru-RU" smtClean="0">
                <a:solidFill>
                  <a:srgbClr val="F4E7ED"/>
                </a:solidFill>
              </a:rPr>
              <a:t>04.03.2019</a:t>
            </a:fld>
            <a:endParaRPr lang="ru-RU">
              <a:solidFill>
                <a:srgbClr val="F4E7E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4E7E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mtClean="0">
                <a:solidFill>
                  <a:srgbClr val="F4E7ED"/>
                </a:solidFill>
              </a:rPr>
              <a:pPr/>
              <a:t>‹#›</a:t>
            </a:fld>
            <a:endParaRPr lang="ru-RU">
              <a:solidFill>
                <a:srgbClr val="F4E7ED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DEB50-A0BA-4292-83DC-5AFB1B0A5970}" type="datetime1">
              <a:rPr lang="ru-RU" smtClean="0">
                <a:solidFill>
                  <a:srgbClr val="B13F9A"/>
                </a:solidFill>
              </a:rPr>
              <a:t>04.03.2019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C856-606B-42D5-B120-3E82123FBA44}" type="datetime1">
              <a:rPr lang="ru-RU" smtClean="0">
                <a:solidFill>
                  <a:srgbClr val="B13F9A"/>
                </a:solidFill>
              </a:rPr>
              <a:t>04.03.2019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F50F0-21AF-4550-8B40-73307D5CFF65}" type="datetime1">
              <a:rPr lang="ru-RU" smtClean="0"/>
              <a:t>04.03.2019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525CC-484C-4CE2-A16B-3E9BE690EC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047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E2A2F-65A8-41AA-9BDE-E1BFB204CCF3}" type="datetime1">
              <a:rPr lang="ru-RU" smtClean="0"/>
              <a:t>04.03.2019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525CC-484C-4CE2-A16B-3E9BE690EC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9156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05857-638C-46E0-933E-83E0EF3EE5A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66BDCC-A8EA-4234-A8A1-EB20ED89D3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795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CE1768-DED9-4180-8590-BCC61EF5DEC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66BDCC-A8EA-4234-A8A1-EB20ED89D3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01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CE277-0092-4DE1-AC62-3FE4C295554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66BDCC-A8EA-4234-A8A1-EB20ED89D3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234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46FB8D-6D79-4F17-92FE-620949F9BCC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66BDCC-A8EA-4234-A8A1-EB20ED89D3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876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E8FA20-BAF8-46E6-9F19-B2EF1C3C542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66BDCC-A8EA-4234-A8A1-EB20ED89D3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406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6FA62-7702-409E-BC8E-FB790632B2B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66BDCC-A8EA-4234-A8A1-EB20ED89D3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103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EDE2A2F-65A8-41AA-9BDE-E1BFB204CCF3}" type="datetime1">
              <a:rPr lang="ru-RU" smtClean="0"/>
              <a:t>04.03.2019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1F525CC-484C-4CE2-A16B-3E9BE690ECD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7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1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2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6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7.wmf"/><Relationship Id="rId4" Type="http://schemas.openxmlformats.org/officeDocument/2006/relationships/oleObject" Target="../embeddings/oleObject5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8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39.w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40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41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8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2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7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56.w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19888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15816" y="980728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4" name="Picture 2" descr="D:\KaraSea\69_Keldysh\Foto\DSC047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65875" y="188640"/>
            <a:ext cx="54122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Демидов А. Б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океанологии им. П. П.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Ширшова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РАН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980728"/>
            <a:ext cx="82089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Первичная продукция Карского       моря: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формирования,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и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долговременная изменчивость</a:t>
            </a:r>
            <a:endParaRPr lang="ru-RU" sz="3600" b="1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525CC-484C-4CE2-A16B-3E9BE690ECDD}" type="slidenum">
              <a:rPr lang="ru-RU" b="1" smtClean="0">
                <a:solidFill>
                  <a:schemeClr val="accent1">
                    <a:lumMod val="50000"/>
                  </a:schemeClr>
                </a:solidFill>
              </a:rPr>
              <a:t>1</a:t>
            </a:fld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60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7434125"/>
              </p:ext>
            </p:extLst>
          </p:nvPr>
        </p:nvGraphicFramePr>
        <p:xfrm>
          <a:off x="755576" y="1221567"/>
          <a:ext cx="7272809" cy="55305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14849"/>
                <a:gridCol w="2216816"/>
                <a:gridCol w="1448644"/>
                <a:gridCol w="1792500"/>
              </a:tblGrid>
              <a:tr h="22637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Судно, экспедиция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Сроки проведения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Количество станций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668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Первичная продукция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Хлорофилл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/>
                </a:tc>
              </a:tr>
              <a:tr h="7073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49-й рейс НИС “Дмитрий Менделеев”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август – сентябрь 1993 </a:t>
                      </a:r>
                      <a:r>
                        <a:rPr lang="ru-RU" sz="1400" b="1" dirty="0" smtClean="0">
                          <a:effectLst/>
                        </a:rPr>
                        <a:t>г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31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32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/>
                </a:tc>
              </a:tr>
              <a:tr h="5177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54-й рейс НИС “Ак. Мстислав Келдыш”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сентябрь 2007 </a:t>
                      </a:r>
                      <a:r>
                        <a:rPr lang="ru-RU" sz="1400" b="1" dirty="0" smtClean="0">
                          <a:effectLst/>
                        </a:rPr>
                        <a:t>г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16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38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/>
                </a:tc>
              </a:tr>
              <a:tr h="5177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59-й рейс НИС “Ак. Мстислав Келдыш”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сентябрь – октябрь 2011 </a:t>
                      </a:r>
                      <a:r>
                        <a:rPr lang="ru-RU" sz="1400" b="1" dirty="0" smtClean="0">
                          <a:effectLst/>
                        </a:rPr>
                        <a:t>г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37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43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/>
                </a:tc>
              </a:tr>
              <a:tr h="5177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125-й рейс НИС “Проф. </a:t>
                      </a:r>
                      <a:r>
                        <a:rPr lang="ru-RU" sz="1400" b="1" dirty="0" err="1">
                          <a:effectLst/>
                        </a:rPr>
                        <a:t>Штокман</a:t>
                      </a:r>
                      <a:r>
                        <a:rPr lang="ru-RU" sz="1400" b="1" dirty="0">
                          <a:effectLst/>
                        </a:rPr>
                        <a:t>”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сентябрь 2013 </a:t>
                      </a:r>
                      <a:r>
                        <a:rPr lang="ru-RU" sz="1400" b="1" dirty="0" smtClean="0">
                          <a:effectLst/>
                        </a:rPr>
                        <a:t>г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31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59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/>
                </a:tc>
              </a:tr>
              <a:tr h="5177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128 –й рейс НИС “Проф. </a:t>
                      </a:r>
                      <a:r>
                        <a:rPr lang="ru-RU" sz="1400" b="1" dirty="0" err="1">
                          <a:effectLst/>
                        </a:rPr>
                        <a:t>Штокман</a:t>
                      </a:r>
                      <a:r>
                        <a:rPr lang="ru-RU" sz="1400" b="1" dirty="0">
                          <a:effectLst/>
                        </a:rPr>
                        <a:t>”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август – сентябрь 2014 </a:t>
                      </a:r>
                      <a:r>
                        <a:rPr lang="ru-RU" sz="1400" b="1" dirty="0" smtClean="0">
                          <a:effectLst/>
                        </a:rPr>
                        <a:t>г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51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51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/>
                </a:tc>
              </a:tr>
              <a:tr h="5177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63-й рейс НИС “Ак. Мстислав Келдыш”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август – октябрь 2015 </a:t>
                      </a:r>
                      <a:r>
                        <a:rPr lang="ru-RU" sz="1400" b="1" dirty="0" smtClean="0">
                          <a:effectLst/>
                        </a:rPr>
                        <a:t>г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43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46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/>
                </a:tc>
              </a:tr>
              <a:tr h="5177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66-й рейс НИС “Ак. Мстислав Келдыш”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июль – август 2016 </a:t>
                      </a:r>
                      <a:r>
                        <a:rPr lang="ru-RU" sz="1400" b="1" dirty="0" smtClean="0">
                          <a:effectLst/>
                        </a:rPr>
                        <a:t>г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78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79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/>
                </a:tc>
              </a:tr>
              <a:tr h="7062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69-й рейс НИС “Ак. Мстислав Келдыш”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август – сентябрь 2017 </a:t>
                      </a:r>
                      <a:r>
                        <a:rPr lang="ru-RU" sz="14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2637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Всего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302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365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539552" y="260648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Восемь комплексных экспедиций </a:t>
            </a:r>
            <a:r>
              <a:rPr lang="ru-RU" b="1" dirty="0"/>
              <a:t>в Карское море (1993 – </a:t>
            </a:r>
            <a:r>
              <a:rPr lang="ru-RU" b="1" dirty="0" smtClean="0"/>
              <a:t>201</a:t>
            </a:r>
            <a:r>
              <a:rPr lang="en-US" b="1" dirty="0" smtClean="0"/>
              <a:t>7</a:t>
            </a:r>
            <a:r>
              <a:rPr lang="ru-RU" b="1" dirty="0" smtClean="0"/>
              <a:t> </a:t>
            </a:r>
            <a:r>
              <a:rPr lang="ru-RU" b="1" dirty="0"/>
              <a:t>гг.), в которых были собраны </a:t>
            </a:r>
            <a:r>
              <a:rPr lang="ru-RU" b="1" dirty="0" smtClean="0"/>
              <a:t>данные, характеризующие  изменчивость </a:t>
            </a:r>
            <a:r>
              <a:rPr lang="ru-RU" b="1" dirty="0"/>
              <a:t>продукционных характеристик фитопланктона и факторов среды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525CC-484C-4CE2-A16B-3E9BE690ECDD}" type="slidenum">
              <a:rPr lang="ru-RU" sz="1600" b="1" smtClean="0">
                <a:solidFill>
                  <a:schemeClr val="tx1"/>
                </a:solidFill>
              </a:rPr>
              <a:t>10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4" name="5-конечная звезда 3"/>
          <p:cNvSpPr/>
          <p:nvPr/>
        </p:nvSpPr>
        <p:spPr>
          <a:xfrm>
            <a:off x="8244408" y="2060848"/>
            <a:ext cx="180000" cy="1800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5-конечная звезда 5"/>
          <p:cNvSpPr/>
          <p:nvPr/>
        </p:nvSpPr>
        <p:spPr>
          <a:xfrm>
            <a:off x="8262556" y="3347261"/>
            <a:ext cx="180000" cy="1800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5-конечная звезда 6"/>
          <p:cNvSpPr/>
          <p:nvPr/>
        </p:nvSpPr>
        <p:spPr>
          <a:xfrm>
            <a:off x="8267925" y="3880264"/>
            <a:ext cx="180000" cy="1800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5-конечная звезда 7"/>
          <p:cNvSpPr/>
          <p:nvPr/>
        </p:nvSpPr>
        <p:spPr>
          <a:xfrm>
            <a:off x="8273294" y="4341176"/>
            <a:ext cx="180000" cy="1800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/>
          <p:cNvSpPr/>
          <p:nvPr/>
        </p:nvSpPr>
        <p:spPr>
          <a:xfrm>
            <a:off x="8292119" y="4859751"/>
            <a:ext cx="180000" cy="1800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5-конечная звезда 9"/>
          <p:cNvSpPr/>
          <p:nvPr/>
        </p:nvSpPr>
        <p:spPr>
          <a:xfrm>
            <a:off x="8314661" y="5391208"/>
            <a:ext cx="180000" cy="1800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5-конечная звезда 10"/>
          <p:cNvSpPr/>
          <p:nvPr/>
        </p:nvSpPr>
        <p:spPr>
          <a:xfrm>
            <a:off x="8292119" y="6020213"/>
            <a:ext cx="180000" cy="1800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60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404666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Device Font 10cpi"/>
              </a:rPr>
              <a:t>Карта станций, на которых проводились измерения первичной продукции и     хлорофилла “а” в 1993 – 2017 гг.</a:t>
            </a:r>
            <a:endParaRPr lang="ru-RU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99592" y="1196752"/>
            <a:ext cx="76760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Восемь 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экосистемных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экспедиций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Первичная продукция – 302 станций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 </a:t>
            </a:r>
            <a:r>
              <a:rPr lang="ru-RU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хлорофилл – 365 станций</a:t>
            </a:r>
            <a:endParaRPr lang="ru-RU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22" name="Picture 2" descr="D:\Doctor of science\Pictures\Презентация\Kara_sea_1993_2016_data volume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904638"/>
            <a:ext cx="8180069" cy="485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6397625"/>
            <a:ext cx="2133600" cy="365125"/>
          </a:xfrm>
        </p:spPr>
        <p:txBody>
          <a:bodyPr/>
          <a:lstStyle/>
          <a:p>
            <a:fld id="{71F525CC-484C-4CE2-A16B-3E9BE690ECDD}" type="slidenum">
              <a:rPr lang="ru-RU" sz="1600" b="1" smtClean="0">
                <a:solidFill>
                  <a:schemeClr val="tx1"/>
                </a:solidFill>
              </a:rPr>
              <a:t>11</a:t>
            </a:fld>
            <a:endParaRPr lang="ru-R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73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525CC-484C-4CE2-A16B-3E9BE690ECDD}" type="slidenum">
              <a:rPr lang="ru-RU" sz="1600" b="1" smtClean="0">
                <a:solidFill>
                  <a:schemeClr val="tx1"/>
                </a:solidFill>
              </a:rPr>
              <a:t>12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91880" y="251887"/>
            <a:ext cx="2021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6226" y="836662"/>
            <a:ext cx="8616782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Экспедиционные данные: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Первичная продукция – радиоуглеродная модификация скляночного метода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Хлорофилл –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флуориметрический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спектрофотометрический методы</a:t>
            </a: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Моделирование первичной продукции: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Региональная интегрированная по глубине модель (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 - модель)</a:t>
            </a: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Спутниковые данные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MODIS-Aqua</a:t>
            </a:r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Хлорофилл – региональная модель (Кузнецова и др., 2013)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Хл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– 3.66 ln (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(531) /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(547)) + 0.116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Фотосинтетически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активная радиация (ФАР) – стандартный продукт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NASA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с введением региональной поправки</a:t>
            </a:r>
          </a:p>
          <a:p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Первичная продукция ледовой и подледной флоры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Device Font 10cpi"/>
              </a:rPr>
              <a:t>И</a:t>
            </a: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  <a:cs typeface="Device Font 10cpi"/>
              </a:rPr>
              <a:t>нтегрированная 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Device Font 10cpi"/>
              </a:rPr>
              <a:t>биофизическая модель </a:t>
            </a:r>
            <a:r>
              <a:rPr lang="en-US" b="1" dirty="0" smtClean="0">
                <a:solidFill>
                  <a:srgbClr val="000000"/>
                </a:solidFill>
                <a:latin typeface="Times New Roman"/>
                <a:ea typeface="Times New Roman"/>
                <a:cs typeface="Device Font 10cpi"/>
              </a:rPr>
              <a:t>(UW</a:t>
            </a: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  <a:cs typeface="Device Font 10cpi"/>
              </a:rPr>
              <a:t> (</a:t>
            </a:r>
            <a:r>
              <a:rPr lang="en-US" b="1" dirty="0" smtClean="0">
                <a:solidFill>
                  <a:srgbClr val="000000"/>
                </a:solidFill>
                <a:latin typeface="Times New Roman"/>
                <a:ea typeface="Times New Roman"/>
                <a:cs typeface="Device Font 10cpi"/>
              </a:rPr>
              <a:t>underwater) Model)</a:t>
            </a: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  <a:cs typeface="Device Font 10cpi"/>
              </a:rPr>
              <a:t> </a:t>
            </a:r>
            <a:endParaRPr lang="en-US" b="1" dirty="0" smtClean="0">
              <a:solidFill>
                <a:srgbClr val="000000"/>
              </a:solidFill>
              <a:latin typeface="Times New Roman"/>
              <a:ea typeface="Times New Roman"/>
              <a:cs typeface="Device Font 10cpi"/>
            </a:endParaRPr>
          </a:p>
          <a:p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Device Font 10cpi"/>
              </a:rPr>
              <a:t>(</a:t>
            </a:r>
            <a:r>
              <a:rPr lang="ru-RU" b="1" dirty="0" err="1" smtClean="0">
                <a:solidFill>
                  <a:srgbClr val="000000"/>
                </a:solidFill>
                <a:latin typeface="Times New Roman"/>
                <a:ea typeface="Times New Roman"/>
                <a:cs typeface="Device Font 10cpi"/>
              </a:rPr>
              <a:t>Zhang</a:t>
            </a: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  <a:cs typeface="Device Font 10cpi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/>
                <a:ea typeface="Times New Roman"/>
                <a:cs typeface="Device Font 10cpi"/>
              </a:rPr>
              <a:t>et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Device Font 10cpi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/>
                <a:ea typeface="Times New Roman"/>
                <a:cs typeface="Device Font 10cpi"/>
              </a:rPr>
              <a:t>al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Device Font 10cpi"/>
              </a:rPr>
              <a:t>., </a:t>
            </a: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  <a:cs typeface="Device Font 10cpi"/>
              </a:rPr>
              <a:t>2010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Device Font 10cpi"/>
              </a:rPr>
              <a:t>)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Times New Roman"/>
                <a:cs typeface="Device Font 10cpi"/>
              </a:rPr>
              <a:t> </a:t>
            </a: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  <a:cs typeface="Device Font 10cpi"/>
              </a:rPr>
              <a:t>и данные о сезонной изменчивости ледового покрова (</a:t>
            </a:r>
            <a:r>
              <a:rPr lang="en-US" b="1" dirty="0" smtClean="0">
                <a:solidFill>
                  <a:srgbClr val="000000"/>
                </a:solidFill>
                <a:latin typeface="Times New Roman"/>
                <a:ea typeface="Times New Roman"/>
                <a:cs typeface="Device Font 10cpi"/>
              </a:rPr>
              <a:t>NSIDC)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62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00646" y="6168867"/>
            <a:ext cx="2052061" cy="351171"/>
          </a:xfrm>
        </p:spPr>
        <p:txBody>
          <a:bodyPr/>
          <a:lstStyle/>
          <a:p>
            <a:fld id="{71F525CC-484C-4CE2-A16B-3E9BE690ECDD}" type="slidenum">
              <a:rPr lang="ru-RU" sz="1800" b="1" smtClean="0">
                <a:solidFill>
                  <a:schemeClr val="tx1"/>
                </a:solidFill>
              </a:rPr>
              <a:t>13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57525" y="240349"/>
            <a:ext cx="7377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формирования первичной продукции Карского моря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53307092"/>
              </p:ext>
            </p:extLst>
          </p:nvPr>
        </p:nvGraphicFramePr>
        <p:xfrm>
          <a:off x="-143039" y="746215"/>
          <a:ext cx="7333926" cy="58479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7560965" y="1948258"/>
            <a:ext cx="1317947" cy="914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33548" y="1993878"/>
            <a:ext cx="983883" cy="914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133548" y="3212976"/>
            <a:ext cx="1212944" cy="914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676437" y="3212976"/>
            <a:ext cx="1230039" cy="914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6123000" y="2081746"/>
            <a:ext cx="107446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/>
              <a:t>Небольшая</a:t>
            </a:r>
          </a:p>
          <a:p>
            <a:pPr algn="ctr"/>
            <a:r>
              <a:rPr lang="ru-RU" sz="1400" b="1" dirty="0" smtClean="0"/>
              <a:t>толщина</a:t>
            </a:r>
          </a:p>
          <a:p>
            <a:pPr algn="ctr"/>
            <a:r>
              <a:rPr lang="ru-RU" sz="1400" b="1" dirty="0" smtClean="0"/>
              <a:t>ВПС</a:t>
            </a:r>
            <a:endParaRPr lang="ru-RU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676437" y="1975105"/>
            <a:ext cx="11861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/>
              <a:t>Затруднение</a:t>
            </a:r>
          </a:p>
          <a:p>
            <a:pPr algn="ctr"/>
            <a:r>
              <a:rPr lang="ru-RU" sz="1400" b="1" dirty="0" smtClean="0"/>
              <a:t>конвекции</a:t>
            </a:r>
          </a:p>
          <a:p>
            <a:pPr algn="ctr"/>
            <a:r>
              <a:rPr lang="ru-RU" sz="1400" b="1" dirty="0" smtClean="0"/>
              <a:t>и снабжения</a:t>
            </a:r>
          </a:p>
          <a:p>
            <a:pPr algn="ctr"/>
            <a:r>
              <a:rPr lang="ru-RU" sz="1400" b="1" dirty="0" err="1" smtClean="0"/>
              <a:t>биогенами</a:t>
            </a:r>
            <a:endParaRPr lang="ru-RU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133759" y="3408566"/>
            <a:ext cx="12506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/>
              <a:t>Низкая</a:t>
            </a:r>
          </a:p>
          <a:p>
            <a:r>
              <a:rPr lang="ru-RU" sz="1400" b="1" dirty="0" smtClean="0"/>
              <a:t>прозрачность</a:t>
            </a:r>
            <a:endParaRPr lang="ru-RU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646837" y="3193122"/>
            <a:ext cx="12957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Небольшая</a:t>
            </a:r>
          </a:p>
          <a:p>
            <a:pPr algn="ctr"/>
            <a:r>
              <a:rPr lang="ru-RU" sz="1400" b="1" dirty="0" smtClean="0"/>
              <a:t>толщина</a:t>
            </a:r>
          </a:p>
          <a:p>
            <a:pPr algn="ctr"/>
            <a:r>
              <a:rPr lang="ru-RU" sz="1400" b="1" dirty="0" smtClean="0"/>
              <a:t>слоя</a:t>
            </a:r>
          </a:p>
          <a:p>
            <a:pPr algn="ctr"/>
            <a:r>
              <a:rPr lang="ru-RU" sz="1400" b="1" dirty="0" smtClean="0"/>
              <a:t>фотосинтеза</a:t>
            </a:r>
            <a:endParaRPr lang="ru-RU" sz="1400" b="1" dirty="0"/>
          </a:p>
        </p:txBody>
      </p:sp>
      <p:cxnSp>
        <p:nvCxnSpPr>
          <p:cNvPr id="15" name="Прямая соединительная линия 14"/>
          <p:cNvCxnSpPr>
            <a:endCxn id="7" idx="1"/>
          </p:cNvCxnSpPr>
          <p:nvPr/>
        </p:nvCxnSpPr>
        <p:spPr>
          <a:xfrm flipV="1">
            <a:off x="5796136" y="2451078"/>
            <a:ext cx="337412" cy="108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5785377" y="3670176"/>
            <a:ext cx="33762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>
            <a:stCxn id="10" idx="3"/>
          </p:cNvCxnSpPr>
          <p:nvPr/>
        </p:nvCxnSpPr>
        <p:spPr>
          <a:xfrm>
            <a:off x="7197461" y="2451078"/>
            <a:ext cx="363504" cy="108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>
            <a:stCxn id="12" idx="3"/>
            <a:endCxn id="13" idx="1"/>
          </p:cNvCxnSpPr>
          <p:nvPr/>
        </p:nvCxnSpPr>
        <p:spPr>
          <a:xfrm>
            <a:off x="7384422" y="3670176"/>
            <a:ext cx="26241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3275856" y="4941168"/>
            <a:ext cx="482453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V="1">
            <a:off x="8100392" y="4147229"/>
            <a:ext cx="0" cy="79393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275855" y="5877272"/>
            <a:ext cx="515952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V="1">
            <a:off x="8435378" y="4147230"/>
            <a:ext cx="1" cy="173004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158208" y="6021288"/>
            <a:ext cx="5613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абиотические факторы способны в той или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иной степени лимитировать первичную продукцию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78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218254"/>
            <a:ext cx="8980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Абиотические факторы. Сезонные изменения биогенных элементов в Карском море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525CC-484C-4CE2-A16B-3E9BE690ECDD}" type="slidenum">
              <a:rPr lang="ru-RU" sz="1600" b="1" smtClean="0">
                <a:solidFill>
                  <a:schemeClr val="tx1"/>
                </a:solidFill>
              </a:rPr>
              <a:t>14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51373" y="1223174"/>
            <a:ext cx="120712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World Ocean</a:t>
            </a:r>
          </a:p>
          <a:p>
            <a:pPr algn="ctr"/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Atlas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1934-1983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авая фигурная скобка 4"/>
          <p:cNvSpPr/>
          <p:nvPr/>
        </p:nvSpPr>
        <p:spPr>
          <a:xfrm>
            <a:off x="7371437" y="1249735"/>
            <a:ext cx="155448" cy="914400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Блок-схема: узел 5"/>
          <p:cNvSpPr/>
          <p:nvPr/>
        </p:nvSpPr>
        <p:spPr>
          <a:xfrm>
            <a:off x="7784727" y="3323138"/>
            <a:ext cx="180000" cy="180000"/>
          </a:xfrm>
          <a:prstGeom prst="flowChartConnecto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Блок-схема: узел 7"/>
          <p:cNvSpPr/>
          <p:nvPr/>
        </p:nvSpPr>
        <p:spPr>
          <a:xfrm>
            <a:off x="7776945" y="2780927"/>
            <a:ext cx="180000" cy="180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8030613" y="2717039"/>
            <a:ext cx="9621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1985-1993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55512" y="3259250"/>
            <a:ext cx="9621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2007-2016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764703"/>
            <a:ext cx="5112567" cy="5952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462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36904" y="6425669"/>
            <a:ext cx="2169763" cy="371313"/>
          </a:xfrm>
        </p:spPr>
        <p:txBody>
          <a:bodyPr/>
          <a:lstStyle/>
          <a:p>
            <a:fld id="{71F525CC-484C-4CE2-A16B-3E9BE690ECDD}" type="slidenum">
              <a:rPr lang="ru-RU" sz="1600" b="1" smtClean="0">
                <a:solidFill>
                  <a:schemeClr val="tx1"/>
                </a:solidFill>
              </a:rPr>
              <a:t>15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2208" y="188640"/>
            <a:ext cx="80795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Абиотические факторы. Интенсивность фотосинтеза и температура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710548" y="2974886"/>
            <a:ext cx="1486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июль-август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6547333" y="3208913"/>
            <a:ext cx="2053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сентябрь-октябрь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34" name="Picture 3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678" y="588750"/>
            <a:ext cx="3902522" cy="3056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35" name="Picture 3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708" y="3573016"/>
            <a:ext cx="3528392" cy="3038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37" name="Picture 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72" y="3573015"/>
            <a:ext cx="3344986" cy="3065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160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525CC-484C-4CE2-A16B-3E9BE690ECDD}" type="slidenum">
              <a:rPr lang="ru-RU" sz="1800" b="1" smtClean="0">
                <a:solidFill>
                  <a:schemeClr val="tx1"/>
                </a:solidFill>
              </a:rPr>
              <a:t>16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11758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Зависимости первичной продукции в столбе воды и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ассимиляционной 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активности от приходящей ФАР  летом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осенью </a:t>
            </a:r>
          </a:p>
        </p:txBody>
      </p:sp>
      <p:pic>
        <p:nvPicPr>
          <p:cNvPr id="10" name="Рисунок 9"/>
          <p:cNvPicPr/>
          <p:nvPr/>
        </p:nvPicPr>
        <p:blipFill>
          <a:blip r:embed="rId2"/>
          <a:stretch>
            <a:fillRect/>
          </a:stretch>
        </p:blipFill>
        <p:spPr>
          <a:xfrm>
            <a:off x="467544" y="1329968"/>
            <a:ext cx="4038600" cy="3830320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3"/>
          <a:stretch>
            <a:fillRect/>
          </a:stretch>
        </p:blipFill>
        <p:spPr>
          <a:xfrm>
            <a:off x="5004048" y="1268760"/>
            <a:ext cx="3744416" cy="38495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99792" y="1628800"/>
            <a:ext cx="683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Лето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2535" y="4149080"/>
            <a:ext cx="827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Осень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392092" y="2348880"/>
            <a:ext cx="6833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Лето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436096" y="3140968"/>
            <a:ext cx="827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Осень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51520" y="685635"/>
            <a:ext cx="2069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Первичная продукция</a:t>
            </a:r>
          </a:p>
          <a:p>
            <a:pPr lvl="0"/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в столбе воды,</a:t>
            </a:r>
          </a:p>
          <a:p>
            <a:pPr lvl="0"/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1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мгС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/м</a:t>
            </a:r>
            <a:r>
              <a:rPr lang="ru-RU" sz="1200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день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355976" y="689783"/>
            <a:ext cx="228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Максимальное ассимиляционное число, </a:t>
            </a:r>
            <a:r>
              <a:rPr lang="ru-RU" sz="1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мгС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/мг </a:t>
            </a:r>
            <a:r>
              <a:rPr lang="ru-RU" sz="1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«а» в час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31043" y="5445224"/>
            <a:ext cx="34795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Дневная приходящая ФАР, </a:t>
            </a:r>
            <a:r>
              <a:rPr lang="en-US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Ein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4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день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70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525CC-484C-4CE2-A16B-3E9BE690ECDD}" type="slidenum">
              <a:rPr lang="ru-RU" sz="1800" b="1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17</a:t>
            </a:fld>
            <a:endParaRPr lang="ru-RU" sz="18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59" y="908720"/>
            <a:ext cx="3011789" cy="293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5837" y="13115"/>
            <a:ext cx="86437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Корреляционная связь между первичной продукцией ассимиляционным числом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и концентрацией хлорофилла на поверхности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Красный цвет – связь ПП – АЧ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зеленый цвет – связь ПП - </a:t>
            </a:r>
            <a:r>
              <a:rPr lang="ru-RU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856" y="943539"/>
            <a:ext cx="3359819" cy="30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37" y="3817483"/>
            <a:ext cx="3014847" cy="30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35896" y="1700808"/>
            <a:ext cx="6270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3.7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1.6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00392" y="1844824"/>
            <a:ext cx="7232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11.2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2.6</a:t>
            </a:r>
            <a:endParaRPr lang="ru-RU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19872" y="4499351"/>
            <a:ext cx="5693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3.2</a:t>
            </a:r>
          </a:p>
          <a:p>
            <a:r>
              <a:rPr lang="ru-RU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1.1</a:t>
            </a:r>
            <a:endParaRPr lang="ru-RU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75786" y="3993942"/>
            <a:ext cx="475168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Ассимиляционное число – показатель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ассимиляционной способности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лорофилла «а», в то время как в процессе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первичного продуцирования задействована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пигментная система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43808" y="5445223"/>
            <a:ext cx="64025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Вадденское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море ИПП –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АЧ</a:t>
            </a:r>
            <a:r>
              <a:rPr lang="ru-RU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0.81 (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Woldgiorgis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2012)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Черное море ПП – ДАЧ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 – 0.35 (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Krupatkina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1991)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Восточно-Китайское море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0.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(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Siswanto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2006)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21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525CC-484C-4CE2-A16B-3E9BE690ECDD}" type="slidenum">
              <a:rPr lang="ru-RU" sz="1800" b="1" smtClean="0">
                <a:solidFill>
                  <a:schemeClr val="tx1"/>
                </a:solidFill>
              </a:rPr>
              <a:t>18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16632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Зависимости первичной продукции в столбе воды от ассимиляционной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активности 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концентрации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хлорофилла в столбе воды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летом и осенью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915555"/>
            <a:ext cx="163792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Первичная продукция</a:t>
            </a:r>
          </a:p>
          <a:p>
            <a:pPr lvl="0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в столбе воды,</a:t>
            </a:r>
          </a:p>
          <a:p>
            <a:pPr lvl="0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1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мгС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/м</a:t>
            </a:r>
            <a:r>
              <a:rPr lang="ru-RU" sz="1100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день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99592" y="5949279"/>
            <a:ext cx="34432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Концентрация хлорофилла в слое фотосинтеза</a:t>
            </a:r>
            <a:endParaRPr lang="en-US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мг/м</a:t>
            </a:r>
            <a:r>
              <a:rPr lang="ru-RU" sz="12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27984" y="943841"/>
            <a:ext cx="18002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Первичная продукция</a:t>
            </a:r>
          </a:p>
          <a:p>
            <a:pPr lvl="0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в столбе воды,</a:t>
            </a:r>
          </a:p>
          <a:p>
            <a:pPr lvl="0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1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мгС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/м</a:t>
            </a:r>
            <a:r>
              <a:rPr lang="ru-RU" sz="1100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день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18473" y="5954958"/>
            <a:ext cx="4428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Среднее дневное ассимиляционное число в слое фотосинтеза</a:t>
            </a:r>
          </a:p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</a:t>
            </a:r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мгС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/мг </a:t>
            </a:r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хл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«а» в день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2"/>
          <a:stretch>
            <a:fillRect/>
          </a:stretch>
        </p:blipFill>
        <p:spPr>
          <a:xfrm>
            <a:off x="317177" y="1571200"/>
            <a:ext cx="4132323" cy="4017455"/>
          </a:xfrm>
          <a:prstGeom prst="rect">
            <a:avLst/>
          </a:prstGeom>
        </p:spPr>
      </p:pic>
      <p:pic>
        <p:nvPicPr>
          <p:cNvPr id="15" name="Рисунок 14"/>
          <p:cNvPicPr/>
          <p:nvPr/>
        </p:nvPicPr>
        <p:blipFill>
          <a:blip r:embed="rId3"/>
          <a:stretch>
            <a:fillRect/>
          </a:stretch>
        </p:blipFill>
        <p:spPr>
          <a:xfrm>
            <a:off x="4597792" y="1571200"/>
            <a:ext cx="4032448" cy="39380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372200" y="1844824"/>
            <a:ext cx="1050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400" b="1" baseline="30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0.0009</a:t>
            </a:r>
            <a:endParaRPr lang="ru-RU" sz="1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668344" y="3789040"/>
            <a:ext cx="8707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4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0.44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570560" y="2008140"/>
            <a:ext cx="8707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0.02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63688" y="2996952"/>
            <a:ext cx="683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Лето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514738" y="2420888"/>
            <a:ext cx="6833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Лето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275856" y="4114872"/>
            <a:ext cx="827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Осень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442891" y="4317593"/>
            <a:ext cx="827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Осень</a:t>
            </a:r>
          </a:p>
        </p:txBody>
      </p:sp>
    </p:spTree>
    <p:extLst>
      <p:ext uri="{BB962C8B-B14F-4D97-AF65-F5344CB8AC3E}">
        <p14:creationId xmlns:p14="http://schemas.microsoft.com/office/powerpoint/2010/main" val="140323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7622" y="147539"/>
            <a:ext cx="89278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Зависимости первичной продукции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столбе воды от ассимиляционной активности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и концентрации хлорофилла на поверхности летом и осенью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849875"/>
            <a:ext cx="176368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Первичная продукция</a:t>
            </a:r>
          </a:p>
          <a:p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в столбе воды,</a:t>
            </a:r>
          </a:p>
          <a:p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1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мгС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/м</a:t>
            </a:r>
            <a:r>
              <a:rPr lang="ru-RU" sz="11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день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66034" y="991788"/>
            <a:ext cx="18002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Первичная продукция</a:t>
            </a:r>
          </a:p>
          <a:p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в столбе воды,</a:t>
            </a:r>
          </a:p>
          <a:p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1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мгС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/м</a:t>
            </a:r>
            <a:r>
              <a:rPr lang="ru-RU" sz="11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день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5575" y="5861591"/>
            <a:ext cx="38603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Максимальное в столбе воды ассимиляционное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число,   </a:t>
            </a:r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мгС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/мг </a:t>
            </a:r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хл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«а» в час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66134" y="5947473"/>
            <a:ext cx="36871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Концентрация хлорофилла на поверхности, мг/м</a:t>
            </a:r>
            <a:r>
              <a:rPr lang="ru-RU" sz="1200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525CC-484C-4CE2-A16B-3E9BE690ECDD}" type="slidenum">
              <a:rPr lang="ru-RU" sz="1600" b="1" smtClean="0">
                <a:solidFill>
                  <a:schemeClr val="tx1"/>
                </a:solidFill>
              </a:rPr>
              <a:t>19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pic>
        <p:nvPicPr>
          <p:cNvPr id="18" name="Рисунок 17"/>
          <p:cNvPicPr/>
          <p:nvPr/>
        </p:nvPicPr>
        <p:blipFill>
          <a:blip r:embed="rId2"/>
          <a:stretch>
            <a:fillRect/>
          </a:stretch>
        </p:blipFill>
        <p:spPr>
          <a:xfrm>
            <a:off x="251520" y="1591952"/>
            <a:ext cx="4195177" cy="3994354"/>
          </a:xfrm>
          <a:prstGeom prst="rect">
            <a:avLst/>
          </a:prstGeom>
        </p:spPr>
      </p:pic>
      <p:pic>
        <p:nvPicPr>
          <p:cNvPr id="19" name="Рисунок 18"/>
          <p:cNvPicPr/>
          <p:nvPr/>
        </p:nvPicPr>
        <p:blipFill>
          <a:blip r:embed="rId3"/>
          <a:stretch>
            <a:fillRect/>
          </a:stretch>
        </p:blipFill>
        <p:spPr>
          <a:xfrm>
            <a:off x="4583557" y="1637241"/>
            <a:ext cx="4225925" cy="39490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07704" y="1875317"/>
            <a:ext cx="683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Лето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43099" y="1637241"/>
            <a:ext cx="6833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Лето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74281" y="4149080"/>
            <a:ext cx="827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Осень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236296" y="3623094"/>
            <a:ext cx="827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Осень</a:t>
            </a:r>
          </a:p>
        </p:txBody>
      </p:sp>
    </p:spTree>
    <p:extLst>
      <p:ext uri="{BB962C8B-B14F-4D97-AF65-F5344CB8AC3E}">
        <p14:creationId xmlns:p14="http://schemas.microsoft.com/office/powerpoint/2010/main" val="151935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315200" y="6309320"/>
            <a:ext cx="1828800" cy="365125"/>
          </a:xfrm>
        </p:spPr>
        <p:txBody>
          <a:bodyPr/>
          <a:lstStyle/>
          <a:p>
            <a:fld id="{71F525CC-484C-4CE2-A16B-3E9BE690ECDD}" type="slidenum">
              <a:rPr lang="ru-RU" sz="1600" smtClean="0">
                <a:solidFill>
                  <a:schemeClr val="tx1"/>
                </a:solidFill>
              </a:rPr>
              <a:t>2</a:t>
            </a:fld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448404"/>
            <a:ext cx="8208912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Мотивация.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Уникальность и слабая изученность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Карского моря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Водоем практически не был изучен с точки зрения формирования первичной продукции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Большая часть акватории Карского моря относится к водоемам второго оптического типа, для исследования первичной продукции которого требуется региональный подход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Воды второго оптического типа (решающая роль РОВ, ВОВ и минеральной взвеси), сформированные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речным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стоком (примерно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55% от общего речного стока во все Арктические моря России и более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1/3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общего пресноводного стока в Арктический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бассейн) характеризуются: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Резкими градиентами абиотических и биотических  факторов по вертикали и горизонтали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Низкими величины прозрачности воды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Небольшой толщиной слоя фотосинтеза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82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5140" y="332656"/>
            <a:ext cx="6512511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Вертикальное распределение первичной продукции и хлорофилла</a:t>
            </a:r>
            <a:endParaRPr lang="ru-RU" sz="280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z="1600" b="1" smtClean="0">
                <a:solidFill>
                  <a:schemeClr val="tx1"/>
                </a:solidFill>
              </a:rPr>
              <a:pPr/>
              <a:t>20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9003" y="3068962"/>
            <a:ext cx="7115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Воды разной продуктивности выделены по концентрации хлорофилла</a:t>
            </a:r>
          </a:p>
          <a:p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на поверхности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4274" y="1844825"/>
            <a:ext cx="7959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Особенность – степень выраженности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глубинного максимума хлорофилла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в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водах разной продуктивности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7586" y="4365104"/>
            <a:ext cx="1930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– 0.1 – 0.5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мг/м</a:t>
            </a:r>
            <a:r>
              <a:rPr lang="ru-RU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27586" y="5157192"/>
            <a:ext cx="2020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– 0.5 – 1.0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мг/м</a:t>
            </a:r>
            <a:r>
              <a:rPr lang="ru-RU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20074" y="4365104"/>
            <a:ext cx="2109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– 1.0 – 2.0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мг/м</a:t>
            </a:r>
            <a:r>
              <a:rPr lang="ru-RU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220072" y="5187809"/>
            <a:ext cx="1935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IV – &gt; 2.0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мг/м</a:t>
            </a:r>
            <a:r>
              <a:rPr lang="ru-RU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95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8914" y="187497"/>
            <a:ext cx="8062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Параметризация кривых вертикального распределения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сентябрь-октябрь)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z="1600" b="1" smtClean="0">
                <a:solidFill>
                  <a:schemeClr val="tx1"/>
                </a:solidFill>
              </a:rPr>
              <a:pPr/>
              <a:t>21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8914" y="2060847"/>
            <a:ext cx="14126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Проявление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ПХМ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27784" y="3861048"/>
            <a:ext cx="4392488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511" y="620688"/>
            <a:ext cx="4454785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 flipV="1">
            <a:off x="2339752" y="1772816"/>
            <a:ext cx="1872208" cy="61119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433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1641501"/>
              </p:ext>
            </p:extLst>
          </p:nvPr>
        </p:nvGraphicFramePr>
        <p:xfrm>
          <a:off x="1595439" y="1556792"/>
          <a:ext cx="5953125" cy="445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8" r:id="rId3" imgW="5943600" imgH="4457880" progId="STATISTICA.Graph">
                  <p:embed/>
                </p:oleObj>
              </mc:Choice>
              <mc:Fallback>
                <p:oleObj r:id="rId3" imgW="5943600" imgH="4457880" progId="STATISTICA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5439" y="1556792"/>
                        <a:ext cx="5953125" cy="4457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919479" y="427590"/>
            <a:ext cx="53050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Частота встречаемости глубины </a:t>
            </a:r>
            <a:r>
              <a:rPr lang="ru-RU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хлорофильного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максимума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Карском море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z="1600" b="1" smtClean="0">
                <a:solidFill>
                  <a:schemeClr val="tx1"/>
                </a:solidFill>
              </a:rPr>
              <a:pPr/>
              <a:t>22</a:t>
            </a:fld>
            <a:endParaRPr lang="ru-R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43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660232" y="6381328"/>
            <a:ext cx="2133600" cy="365125"/>
          </a:xfrm>
        </p:spPr>
        <p:txBody>
          <a:bodyPr/>
          <a:lstStyle/>
          <a:p>
            <a:fld id="{7666BDCC-A8EA-4234-A8A1-EB20ED89D31B}" type="slidenum">
              <a:rPr lang="ru-RU" sz="1800" b="1" smtClean="0">
                <a:solidFill>
                  <a:schemeClr val="tx1"/>
                </a:solidFill>
              </a:rPr>
              <a:pPr/>
              <a:t>23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58" y="1340768"/>
            <a:ext cx="8810625" cy="489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568" y="188640"/>
            <a:ext cx="780713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Яркое проявление ГХМ в июле 2016 г.</a:t>
            </a:r>
          </a:p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аксимальная концентрация до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мг/м</a:t>
            </a:r>
            <a:r>
              <a:rPr lang="ru-RU" sz="32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 rot="19455500">
            <a:off x="2540482" y="2752354"/>
            <a:ext cx="2859893" cy="762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олилиния 4"/>
          <p:cNvSpPr/>
          <p:nvPr/>
        </p:nvSpPr>
        <p:spPr>
          <a:xfrm>
            <a:off x="2672869" y="3407434"/>
            <a:ext cx="1247196" cy="1210578"/>
          </a:xfrm>
          <a:custGeom>
            <a:avLst/>
            <a:gdLst>
              <a:gd name="connsiteX0" fmla="*/ 958852 w 1247196"/>
              <a:gd name="connsiteY0" fmla="*/ 0 h 1210578"/>
              <a:gd name="connsiteX1" fmla="*/ 984731 w 1247196"/>
              <a:gd name="connsiteY1" fmla="*/ 345057 h 1210578"/>
              <a:gd name="connsiteX2" fmla="*/ 1243523 w 1247196"/>
              <a:gd name="connsiteY2" fmla="*/ 767751 h 1210578"/>
              <a:gd name="connsiteX3" fmla="*/ 1096874 w 1247196"/>
              <a:gd name="connsiteY3" fmla="*/ 1104181 h 1210578"/>
              <a:gd name="connsiteX4" fmla="*/ 570663 w 1247196"/>
              <a:gd name="connsiteY4" fmla="*/ 1207698 h 1210578"/>
              <a:gd name="connsiteX5" fmla="*/ 337750 w 1247196"/>
              <a:gd name="connsiteY5" fmla="*/ 1086928 h 1210578"/>
              <a:gd name="connsiteX6" fmla="*/ 27199 w 1247196"/>
              <a:gd name="connsiteY6" fmla="*/ 250166 h 1210578"/>
              <a:gd name="connsiteX7" fmla="*/ 35825 w 1247196"/>
              <a:gd name="connsiteY7" fmla="*/ 250166 h 1210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47196" h="1210578">
                <a:moveTo>
                  <a:pt x="958852" y="0"/>
                </a:moveTo>
                <a:cubicBezTo>
                  <a:pt x="948069" y="108549"/>
                  <a:pt x="937286" y="217099"/>
                  <a:pt x="984731" y="345057"/>
                </a:cubicBezTo>
                <a:cubicBezTo>
                  <a:pt x="1032176" y="473015"/>
                  <a:pt x="1224833" y="641230"/>
                  <a:pt x="1243523" y="767751"/>
                </a:cubicBezTo>
                <a:cubicBezTo>
                  <a:pt x="1262214" y="894272"/>
                  <a:pt x="1209017" y="1030857"/>
                  <a:pt x="1096874" y="1104181"/>
                </a:cubicBezTo>
                <a:cubicBezTo>
                  <a:pt x="984731" y="1177505"/>
                  <a:pt x="697184" y="1210574"/>
                  <a:pt x="570663" y="1207698"/>
                </a:cubicBezTo>
                <a:cubicBezTo>
                  <a:pt x="444142" y="1204823"/>
                  <a:pt x="428327" y="1246517"/>
                  <a:pt x="337750" y="1086928"/>
                </a:cubicBezTo>
                <a:cubicBezTo>
                  <a:pt x="247173" y="927339"/>
                  <a:pt x="77520" y="389626"/>
                  <a:pt x="27199" y="250166"/>
                </a:cubicBezTo>
                <a:cubicBezTo>
                  <a:pt x="-23122" y="110706"/>
                  <a:pt x="6351" y="180436"/>
                  <a:pt x="35825" y="250166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лилиния 5"/>
          <p:cNvSpPr/>
          <p:nvPr/>
        </p:nvSpPr>
        <p:spPr>
          <a:xfrm>
            <a:off x="2691442" y="3416060"/>
            <a:ext cx="1235786" cy="1236647"/>
          </a:xfrm>
          <a:custGeom>
            <a:avLst/>
            <a:gdLst>
              <a:gd name="connsiteX0" fmla="*/ 948905 w 1235786"/>
              <a:gd name="connsiteY0" fmla="*/ 0 h 1236647"/>
              <a:gd name="connsiteX1" fmla="*/ 957532 w 1235786"/>
              <a:gd name="connsiteY1" fmla="*/ 301925 h 1236647"/>
              <a:gd name="connsiteX2" fmla="*/ 1233577 w 1235786"/>
              <a:gd name="connsiteY2" fmla="*/ 750498 h 1236647"/>
              <a:gd name="connsiteX3" fmla="*/ 1061049 w 1235786"/>
              <a:gd name="connsiteY3" fmla="*/ 1121434 h 1236647"/>
              <a:gd name="connsiteX4" fmla="*/ 612475 w 1235786"/>
              <a:gd name="connsiteY4" fmla="*/ 1199072 h 1236647"/>
              <a:gd name="connsiteX5" fmla="*/ 336430 w 1235786"/>
              <a:gd name="connsiteY5" fmla="*/ 1147314 h 1236647"/>
              <a:gd name="connsiteX6" fmla="*/ 0 w 1235786"/>
              <a:gd name="connsiteY6" fmla="*/ 232914 h 1236647"/>
              <a:gd name="connsiteX7" fmla="*/ 0 w 1235786"/>
              <a:gd name="connsiteY7" fmla="*/ 232914 h 123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5786" h="1236647">
                <a:moveTo>
                  <a:pt x="948905" y="0"/>
                </a:moveTo>
                <a:cubicBezTo>
                  <a:pt x="929496" y="88421"/>
                  <a:pt x="910087" y="176842"/>
                  <a:pt x="957532" y="301925"/>
                </a:cubicBezTo>
                <a:cubicBezTo>
                  <a:pt x="1004977" y="427008"/>
                  <a:pt x="1216324" y="613913"/>
                  <a:pt x="1233577" y="750498"/>
                </a:cubicBezTo>
                <a:cubicBezTo>
                  <a:pt x="1250830" y="887083"/>
                  <a:pt x="1164566" y="1046672"/>
                  <a:pt x="1061049" y="1121434"/>
                </a:cubicBezTo>
                <a:cubicBezTo>
                  <a:pt x="957532" y="1196196"/>
                  <a:pt x="733245" y="1194759"/>
                  <a:pt x="612475" y="1199072"/>
                </a:cubicBezTo>
                <a:cubicBezTo>
                  <a:pt x="491705" y="1203385"/>
                  <a:pt x="438509" y="1308340"/>
                  <a:pt x="336430" y="1147314"/>
                </a:cubicBezTo>
                <a:cubicBezTo>
                  <a:pt x="234351" y="986288"/>
                  <a:pt x="0" y="232914"/>
                  <a:pt x="0" y="232914"/>
                </a:cubicBezTo>
                <a:lnTo>
                  <a:pt x="0" y="232914"/>
                </a:lnTo>
              </a:path>
            </a:pathLst>
          </a:cu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>
            <a:off x="2827882" y="3579962"/>
            <a:ext cx="864224" cy="529289"/>
          </a:xfrm>
          <a:custGeom>
            <a:avLst/>
            <a:gdLst>
              <a:gd name="connsiteX0" fmla="*/ 96473 w 864224"/>
              <a:gd name="connsiteY0" fmla="*/ 0 h 529289"/>
              <a:gd name="connsiteX1" fmla="*/ 1582 w 864224"/>
              <a:gd name="connsiteY1" fmla="*/ 336430 h 529289"/>
              <a:gd name="connsiteX2" fmla="*/ 165484 w 864224"/>
              <a:gd name="connsiteY2" fmla="*/ 526212 h 529289"/>
              <a:gd name="connsiteX3" fmla="*/ 864224 w 864224"/>
              <a:gd name="connsiteY3" fmla="*/ 189781 h 529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4224" h="529289">
                <a:moveTo>
                  <a:pt x="96473" y="0"/>
                </a:moveTo>
                <a:cubicBezTo>
                  <a:pt x="43276" y="124364"/>
                  <a:pt x="-9920" y="248728"/>
                  <a:pt x="1582" y="336430"/>
                </a:cubicBezTo>
                <a:cubicBezTo>
                  <a:pt x="13084" y="424132"/>
                  <a:pt x="21710" y="550653"/>
                  <a:pt x="165484" y="526212"/>
                </a:cubicBezTo>
                <a:cubicBezTo>
                  <a:pt x="309258" y="501771"/>
                  <a:pt x="586741" y="345776"/>
                  <a:pt x="864224" y="18978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24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20" y="1700808"/>
            <a:ext cx="9131474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Вклад глубинного максимума в первичную продукцию</a:t>
            </a: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столбе воды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станциях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составляет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осенью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 1 до 27 %, а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летом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 30%.</a:t>
            </a: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 проявление локально (юго-запад моря).</a:t>
            </a:r>
            <a:endParaRPr lang="en-US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осреднении в масштабах района и всего моря вклад ГХМ в</a:t>
            </a: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ИПП «размывается» и его влияние на годовую продукцию Карского моря</a:t>
            </a: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становится незначительным.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Такая закономерность отмечена и для всего </a:t>
            </a:r>
            <a:endParaRPr lang="en-US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Арктического океана (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Arrigo et al., 2011;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Ardyna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 2013)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164288" y="6165304"/>
            <a:ext cx="1828800" cy="365125"/>
          </a:xfrm>
        </p:spPr>
        <p:txBody>
          <a:bodyPr/>
          <a:lstStyle/>
          <a:p>
            <a:fld id="{71F525CC-484C-4CE2-A16B-3E9BE690ECDD}" type="slidenum">
              <a:rPr lang="ru-RU" sz="1600" b="1" smtClean="0">
                <a:solidFill>
                  <a:schemeClr val="tx1"/>
                </a:solidFill>
              </a:rPr>
              <a:t>24</a:t>
            </a:fld>
            <a:endParaRPr lang="ru-R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06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33479"/>
            <a:ext cx="8604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Зависимость положения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глубинного максимума хлорофилла от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факторов среды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z="1600" b="1" smtClean="0">
                <a:solidFill>
                  <a:schemeClr val="tx1"/>
                </a:solidFill>
              </a:rPr>
              <a:pPr/>
              <a:t>25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02811"/>
            <a:ext cx="4680520" cy="6266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725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z="1800" b="1" smtClean="0">
                <a:solidFill>
                  <a:schemeClr val="tx1"/>
                </a:solidFill>
              </a:rPr>
              <a:pPr/>
              <a:t>26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7848871" cy="59766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05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8762" y="476675"/>
            <a:ext cx="79578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годовой величины первичной продукции Карского моря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исследование  ее долговременной изменчивости осуществлялось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использованием интегрированной по глубине модели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67744" y="1700808"/>
            <a:ext cx="4169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2800" b="1" i="1" kern="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IPP</a:t>
            </a:r>
            <a:r>
              <a:rPr lang="en-US" altLang="ru-RU" sz="2800" b="1" kern="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800" b="1" kern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k×</a:t>
            </a:r>
            <a:r>
              <a:rPr lang="ru-RU" altLang="ru-RU" sz="2800" b="1" kern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ψ</a:t>
            </a:r>
            <a:r>
              <a:rPr lang="en-US" altLang="ru-RU" sz="2800" b="1" kern="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altLang="ru-RU" sz="2800" b="1" i="1" kern="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Chl</a:t>
            </a:r>
            <a:r>
              <a:rPr lang="en-US" altLang="ru-RU" sz="2800" b="1" kern="0" baseline="-2500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ru-RU" sz="2800" b="1" kern="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altLang="ru-RU" sz="2800" b="1" i="1" kern="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ru-RU" sz="2800" b="1" kern="0" baseline="-2500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altLang="ru-RU" sz="2800" b="1" kern="0" baseline="-2500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ru-RU" altLang="ru-RU" sz="2800" b="1" kern="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где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21907" y="2564904"/>
            <a:ext cx="4572000" cy="129881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Формула расчета</a:t>
            </a:r>
          </a:p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ru-RU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ru-RU" sz="2800" i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2800" b="1" i="1" kern="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ru-RU" sz="2800" b="1" i="1" kern="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IPP</a:t>
            </a:r>
            <a:r>
              <a:rPr lang="en-US" altLang="ru-RU" sz="2800" b="1" kern="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800" b="1" kern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ru-RU" altLang="ru-RU" sz="2800" b="1" kern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altLang="ru-RU" sz="2800" b="1" kern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altLang="ru-RU" sz="2800" b="1" kern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r>
              <a:rPr lang="en-US" altLang="ru-RU" sz="2800" b="1" kern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× </a:t>
            </a:r>
            <a:r>
              <a:rPr lang="en-US" altLang="ru-RU" sz="2800" b="1" i="1" kern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Chl</a:t>
            </a:r>
            <a:r>
              <a:rPr lang="en-US" altLang="ru-RU" sz="2800" b="1" kern="0" baseline="-25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en-US" altLang="ru-RU" sz="2800" b="1" kern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 </a:t>
            </a:r>
            <a:r>
              <a:rPr lang="en-US" altLang="ru-RU" sz="2800" b="1" i="1" kern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ru-RU" sz="2800" b="1" kern="0" baseline="-25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ru-RU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31512" y="5445224"/>
            <a:ext cx="37296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Спутниковые данные</a:t>
            </a:r>
            <a:endParaRPr lang="ru-RU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flipV="1">
            <a:off x="3832435" y="3933056"/>
            <a:ext cx="667559" cy="12240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 flipV="1">
            <a:off x="5284712" y="3933056"/>
            <a:ext cx="576064" cy="122030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620283" y="6381328"/>
            <a:ext cx="2133600" cy="365125"/>
          </a:xfrm>
        </p:spPr>
        <p:txBody>
          <a:bodyPr/>
          <a:lstStyle/>
          <a:p>
            <a:fld id="{7666BDCC-A8EA-4234-A8A1-EB20ED89D31B}" type="slidenum">
              <a:rPr lang="ru-RU" sz="1800" b="1" smtClean="0">
                <a:solidFill>
                  <a:schemeClr val="tx1"/>
                </a:solidFill>
              </a:rPr>
              <a:pPr/>
              <a:t>27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32240" y="1628800"/>
            <a:ext cx="2129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 =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</a:t>
            </a:r>
            <a:r>
              <a:rPr lang="ru-RU" sz="2400" b="1" baseline="-25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фс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Хл</a:t>
            </a:r>
            <a:r>
              <a:rPr lang="ru-RU" sz="2400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99051" y="2319263"/>
            <a:ext cx="1938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ru-RU" sz="24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ψ = </a:t>
            </a:r>
            <a:r>
              <a:rPr lang="ru-RU" altLang="ru-RU" sz="24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ДАЧ</a:t>
            </a:r>
            <a:r>
              <a:rPr lang="ru-RU" altLang="ru-RU" sz="2400" b="1" kern="0" baseline="-25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altLang="ru-RU" sz="24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ru-RU" sz="2400" b="1" i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altLang="ru-RU" sz="2400" b="1" kern="0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342642" y="3355116"/>
            <a:ext cx="241925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k×</a:t>
            </a:r>
            <a:r>
              <a:rPr lang="ru-RU" altLang="ru-RU" sz="2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ψ – среднее</a:t>
            </a:r>
          </a:p>
          <a:p>
            <a:r>
              <a:rPr lang="ru-RU" sz="2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по морю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95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6132075"/>
              </p:ext>
            </p:extLst>
          </p:nvPr>
        </p:nvGraphicFramePr>
        <p:xfrm>
          <a:off x="2411760" y="2060848"/>
          <a:ext cx="4000500" cy="377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27" r:id="rId3" imgW="6442364" imgH="6743700" progId="Unknown">
                  <p:embed/>
                </p:oleObj>
              </mc:Choice>
              <mc:Fallback>
                <p:oleObj r:id="rId3" imgW="6442364" imgH="6743700" progId="Unknown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760" y="2060848"/>
                        <a:ext cx="4000500" cy="3771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38439" y="260648"/>
            <a:ext cx="86599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Верификация региональной модели первичной продукции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по «независимой» базе экспедиционных данных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49683" y="1264581"/>
            <a:ext cx="403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Интегрированная по глубине модель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72200" y="4044281"/>
            <a:ext cx="1515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0.69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RMSD = 0.31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z="1600" b="1" smtClean="0">
                <a:solidFill>
                  <a:schemeClr val="tx1"/>
                </a:solidFill>
              </a:rPr>
              <a:pPr/>
              <a:t>28</a:t>
            </a:fld>
            <a:endParaRPr lang="ru-R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47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2675828"/>
              </p:ext>
            </p:extLst>
          </p:nvPr>
        </p:nvGraphicFramePr>
        <p:xfrm>
          <a:off x="1619672" y="1400616"/>
          <a:ext cx="4536504" cy="4476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0" r:id="rId3" imgW="6068291" imgH="6577445" progId="Unknown">
                  <p:embed/>
                </p:oleObj>
              </mc:Choice>
              <mc:Fallback>
                <p:oleObj r:id="rId3" imgW="6068291" imgH="6577445" progId="Unknown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672" y="1400616"/>
                        <a:ext cx="4536504" cy="44766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691680" y="203774"/>
            <a:ext cx="58131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Верификация региональной модели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 использованием спутниковых данных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48264" y="3068960"/>
            <a:ext cx="1515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0.22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RMSD = 0.30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12162" y="5157193"/>
            <a:ext cx="15252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z="1600" b="1" smtClean="0">
                <a:solidFill>
                  <a:schemeClr val="tx1"/>
                </a:solidFill>
              </a:rPr>
              <a:pPr/>
              <a:t>29</a:t>
            </a:fld>
            <a:endParaRPr lang="ru-R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52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793668940"/>
              </p:ext>
            </p:extLst>
          </p:nvPr>
        </p:nvGraphicFramePr>
        <p:xfrm>
          <a:off x="539552" y="260650"/>
          <a:ext cx="8352928" cy="6336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971600" y="116631"/>
            <a:ext cx="7149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Мотивация. Анализ массива комплексных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данных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525CC-484C-4CE2-A16B-3E9BE690ECDD}" type="slidenum">
              <a:rPr lang="ru-RU" sz="1600" b="1" smtClean="0">
                <a:solidFill>
                  <a:schemeClr val="tx1"/>
                </a:solidFill>
              </a:rPr>
              <a:t>3</a:t>
            </a:fld>
            <a:endParaRPr lang="ru-R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03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Андрей Демидов\Downloads\Kara_Sea_zone_gray's.bmp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55" y="794319"/>
            <a:ext cx="8280920" cy="475252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48667" y="147988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Районирование Карского моря для оценки первичной продукции и       исследования ее долговременной изменчивости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59832" y="5380672"/>
            <a:ext cx="287540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Юго-западный район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Эстуарий Оби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Эстуарий Енисея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 речного выноса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Северный район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525CC-484C-4CE2-A16B-3E9BE690ECDD}" type="slidenum">
              <a:rPr lang="ru-RU" sz="1600" b="1" smtClean="0">
                <a:solidFill>
                  <a:schemeClr val="tx1"/>
                </a:solidFill>
              </a:rPr>
              <a:t>30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2187357" y="3778370"/>
            <a:ext cx="754298" cy="602047"/>
          </a:xfrm>
          <a:custGeom>
            <a:avLst/>
            <a:gdLst>
              <a:gd name="connsiteX0" fmla="*/ 581722 w 754298"/>
              <a:gd name="connsiteY0" fmla="*/ 0 h 602047"/>
              <a:gd name="connsiteX1" fmla="*/ 598975 w 754298"/>
              <a:gd name="connsiteY1" fmla="*/ 189781 h 602047"/>
              <a:gd name="connsiteX2" fmla="*/ 754251 w 754298"/>
              <a:gd name="connsiteY2" fmla="*/ 388188 h 602047"/>
              <a:gd name="connsiteX3" fmla="*/ 581722 w 754298"/>
              <a:gd name="connsiteY3" fmla="*/ 586596 h 602047"/>
              <a:gd name="connsiteX4" fmla="*/ 202160 w 754298"/>
              <a:gd name="connsiteY4" fmla="*/ 560717 h 602047"/>
              <a:gd name="connsiteX5" fmla="*/ 167654 w 754298"/>
              <a:gd name="connsiteY5" fmla="*/ 336430 h 602047"/>
              <a:gd name="connsiteX6" fmla="*/ 12379 w 754298"/>
              <a:gd name="connsiteY6" fmla="*/ 51758 h 602047"/>
              <a:gd name="connsiteX7" fmla="*/ 21005 w 754298"/>
              <a:gd name="connsiteY7" fmla="*/ 69011 h 602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4298" h="602047">
                <a:moveTo>
                  <a:pt x="581722" y="0"/>
                </a:moveTo>
                <a:cubicBezTo>
                  <a:pt x="575971" y="62541"/>
                  <a:pt x="570220" y="125083"/>
                  <a:pt x="598975" y="189781"/>
                </a:cubicBezTo>
                <a:cubicBezTo>
                  <a:pt x="627730" y="254479"/>
                  <a:pt x="757126" y="322052"/>
                  <a:pt x="754251" y="388188"/>
                </a:cubicBezTo>
                <a:cubicBezTo>
                  <a:pt x="751376" y="454324"/>
                  <a:pt x="673737" y="557841"/>
                  <a:pt x="581722" y="586596"/>
                </a:cubicBezTo>
                <a:cubicBezTo>
                  <a:pt x="489707" y="615351"/>
                  <a:pt x="271171" y="602411"/>
                  <a:pt x="202160" y="560717"/>
                </a:cubicBezTo>
                <a:cubicBezTo>
                  <a:pt x="133149" y="519023"/>
                  <a:pt x="199284" y="421256"/>
                  <a:pt x="167654" y="336430"/>
                </a:cubicBezTo>
                <a:cubicBezTo>
                  <a:pt x="136024" y="251604"/>
                  <a:pt x="36820" y="96328"/>
                  <a:pt x="12379" y="51758"/>
                </a:cubicBezTo>
                <a:cubicBezTo>
                  <a:pt x="-12063" y="7188"/>
                  <a:pt x="4471" y="38099"/>
                  <a:pt x="21005" y="69011"/>
                </a:cubicBezTo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лилиния 8"/>
          <p:cNvSpPr/>
          <p:nvPr/>
        </p:nvSpPr>
        <p:spPr>
          <a:xfrm>
            <a:off x="2195983" y="3769743"/>
            <a:ext cx="754349" cy="613710"/>
          </a:xfrm>
          <a:custGeom>
            <a:avLst/>
            <a:gdLst>
              <a:gd name="connsiteX0" fmla="*/ 573096 w 754349"/>
              <a:gd name="connsiteY0" fmla="*/ 0 h 613710"/>
              <a:gd name="connsiteX1" fmla="*/ 590349 w 754349"/>
              <a:gd name="connsiteY1" fmla="*/ 181155 h 613710"/>
              <a:gd name="connsiteX2" fmla="*/ 754251 w 754349"/>
              <a:gd name="connsiteY2" fmla="*/ 362310 h 613710"/>
              <a:gd name="connsiteX3" fmla="*/ 564470 w 754349"/>
              <a:gd name="connsiteY3" fmla="*/ 603849 h 613710"/>
              <a:gd name="connsiteX4" fmla="*/ 228040 w 754349"/>
              <a:gd name="connsiteY4" fmla="*/ 543465 h 613710"/>
              <a:gd name="connsiteX5" fmla="*/ 167655 w 754349"/>
              <a:gd name="connsiteY5" fmla="*/ 327804 h 613710"/>
              <a:gd name="connsiteX6" fmla="*/ 12379 w 754349"/>
              <a:gd name="connsiteY6" fmla="*/ 69012 h 613710"/>
              <a:gd name="connsiteX7" fmla="*/ 21006 w 754349"/>
              <a:gd name="connsiteY7" fmla="*/ 60385 h 613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4349" h="613710">
                <a:moveTo>
                  <a:pt x="573096" y="0"/>
                </a:moveTo>
                <a:cubicBezTo>
                  <a:pt x="566626" y="60385"/>
                  <a:pt x="560157" y="120770"/>
                  <a:pt x="590349" y="181155"/>
                </a:cubicBezTo>
                <a:cubicBezTo>
                  <a:pt x="620541" y="241540"/>
                  <a:pt x="758564" y="291861"/>
                  <a:pt x="754251" y="362310"/>
                </a:cubicBezTo>
                <a:cubicBezTo>
                  <a:pt x="749938" y="432759"/>
                  <a:pt x="652172" y="573657"/>
                  <a:pt x="564470" y="603849"/>
                </a:cubicBezTo>
                <a:cubicBezTo>
                  <a:pt x="476768" y="634042"/>
                  <a:pt x="294176" y="589472"/>
                  <a:pt x="228040" y="543465"/>
                </a:cubicBezTo>
                <a:cubicBezTo>
                  <a:pt x="161904" y="497458"/>
                  <a:pt x="203598" y="406879"/>
                  <a:pt x="167655" y="327804"/>
                </a:cubicBezTo>
                <a:cubicBezTo>
                  <a:pt x="131712" y="248729"/>
                  <a:pt x="36820" y="113582"/>
                  <a:pt x="12379" y="69012"/>
                </a:cubicBezTo>
                <a:cubicBezTo>
                  <a:pt x="-12063" y="24442"/>
                  <a:pt x="4471" y="42413"/>
                  <a:pt x="21006" y="60385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932040" y="2628297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psu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71396" y="3189439"/>
            <a:ext cx="8194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psu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95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Doctor of science\Pictures\Презентация\Сезонные_ПП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92698"/>
            <a:ext cx="4968552" cy="583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1752" y="29566"/>
            <a:ext cx="83018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Сезонные изменения первичной продукции в столбе воды (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мгС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/м</a:t>
            </a:r>
            <a:r>
              <a:rPr lang="ru-RU" sz="16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день) в различных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районах Карского моря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7983" y="6488017"/>
            <a:ext cx="1045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Месяцы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47866" y="692698"/>
            <a:ext cx="1230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Юго-западный</a:t>
            </a:r>
          </a:p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район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584147" y="692696"/>
            <a:ext cx="13043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Эстуарий Оби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498052" y="2642430"/>
            <a:ext cx="14029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Эстуарий Енисея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228184" y="2924947"/>
            <a:ext cx="1277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 речного        выноса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57891" y="4797155"/>
            <a:ext cx="13498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Северный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район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156176" y="4797153"/>
            <a:ext cx="12778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Карское море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525CC-484C-4CE2-A16B-3E9BE690ECDD}" type="slidenum">
              <a:rPr lang="ru-RU" sz="1600" b="1" smtClean="0">
                <a:solidFill>
                  <a:schemeClr val="tx1"/>
                </a:solidFill>
              </a:rPr>
              <a:t>31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47866" y="1628800"/>
            <a:ext cx="282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33CC"/>
                </a:solidFill>
                <a:sym typeface="Symbol"/>
              </a:rPr>
              <a:t></a:t>
            </a:r>
            <a:endParaRPr lang="ru-RU" sz="1400" b="1" dirty="0">
              <a:solidFill>
                <a:srgbClr val="0033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79746" y="445064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33CC"/>
                </a:solidFill>
                <a:sym typeface="Symbol"/>
              </a:rPr>
              <a:t></a:t>
            </a:r>
            <a:endParaRPr lang="ru-RU" sz="1600" b="1" dirty="0">
              <a:solidFill>
                <a:srgbClr val="0033C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49614" y="2759371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33CC"/>
                </a:solidFill>
                <a:sym typeface="Symbol"/>
              </a:rPr>
              <a:t></a:t>
            </a:r>
            <a:endParaRPr lang="ru-RU" sz="1600" b="1" dirty="0">
              <a:solidFill>
                <a:srgbClr val="0033C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73617" y="3502023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33CC"/>
                </a:solidFill>
                <a:sym typeface="Symbol"/>
              </a:rPr>
              <a:t></a:t>
            </a:r>
            <a:endParaRPr lang="ru-RU" sz="1600" b="1" dirty="0">
              <a:solidFill>
                <a:srgbClr val="0033CC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49614" y="5090799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33CC"/>
                </a:solidFill>
                <a:sym typeface="Symbol"/>
              </a:rPr>
              <a:t></a:t>
            </a:r>
            <a:endParaRPr lang="ru-RU" sz="1600" b="1" dirty="0">
              <a:solidFill>
                <a:srgbClr val="0033CC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9925" y="4437112"/>
            <a:ext cx="171053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Июль – 1.5</a:t>
            </a:r>
          </a:p>
          <a:p>
            <a:pPr algn="ctr"/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Август – 1.4</a:t>
            </a:r>
          </a:p>
          <a:p>
            <a:pPr algn="ctr"/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Сентябрь – 1.2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5598" y="3097925"/>
            <a:ext cx="19391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Различия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экспедиционных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спутниковых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данных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люс 17"/>
          <p:cNvSpPr/>
          <p:nvPr/>
        </p:nvSpPr>
        <p:spPr>
          <a:xfrm>
            <a:off x="834857" y="1119226"/>
            <a:ext cx="290928" cy="299065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213901" y="1483946"/>
            <a:ext cx="18237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экспедиционные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данные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трелка вверх 22"/>
          <p:cNvSpPr/>
          <p:nvPr/>
        </p:nvSpPr>
        <p:spPr>
          <a:xfrm>
            <a:off x="3179765" y="1658417"/>
            <a:ext cx="170190" cy="556319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верх 24"/>
          <p:cNvSpPr/>
          <p:nvPr/>
        </p:nvSpPr>
        <p:spPr>
          <a:xfrm>
            <a:off x="6010737" y="1483946"/>
            <a:ext cx="170190" cy="556319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верх 25"/>
          <p:cNvSpPr/>
          <p:nvPr/>
        </p:nvSpPr>
        <p:spPr>
          <a:xfrm>
            <a:off x="3187075" y="3649037"/>
            <a:ext cx="170190" cy="556319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верх 26"/>
          <p:cNvSpPr/>
          <p:nvPr/>
        </p:nvSpPr>
        <p:spPr>
          <a:xfrm>
            <a:off x="6002821" y="3609022"/>
            <a:ext cx="170190" cy="556319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верх 27"/>
          <p:cNvSpPr/>
          <p:nvPr/>
        </p:nvSpPr>
        <p:spPr>
          <a:xfrm>
            <a:off x="3187075" y="5636280"/>
            <a:ext cx="170190" cy="556319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верх 28"/>
          <p:cNvSpPr/>
          <p:nvPr/>
        </p:nvSpPr>
        <p:spPr>
          <a:xfrm>
            <a:off x="6010737" y="5601182"/>
            <a:ext cx="170190" cy="556319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772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Doctor of science\Pictures\Презентация\ФАР_Т_Лед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836712"/>
            <a:ext cx="4464496" cy="568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5285" y="190379"/>
            <a:ext cx="83134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Сезонные изменения ФАР, температуры воды и площади ледового покрытия 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в различных районах Карского моря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1340768"/>
            <a:ext cx="1751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Юго-западный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район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24957" y="1357174"/>
            <a:ext cx="1781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Эстуарий Оби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1047" y="3105835"/>
            <a:ext cx="1709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Эстуарий      Енисея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96965" y="3140968"/>
            <a:ext cx="1637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 речного     выноса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5229200"/>
            <a:ext cx="1781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Северный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район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525CC-484C-4CE2-A16B-3E9BE690ECDD}" type="slidenum">
              <a:rPr lang="ru-RU" sz="1600" b="1" smtClean="0">
                <a:solidFill>
                  <a:schemeClr val="tx1"/>
                </a:solidFill>
              </a:rPr>
              <a:t>32</a:t>
            </a:fld>
            <a:endParaRPr lang="ru-R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29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Doctor of science\Pictures\Презентация\ФАР_Т_Лед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836710"/>
            <a:ext cx="4464496" cy="5688633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2" name="TextBox 1"/>
          <p:cNvSpPr txBox="1"/>
          <p:nvPr/>
        </p:nvSpPr>
        <p:spPr>
          <a:xfrm>
            <a:off x="415285" y="190379"/>
            <a:ext cx="83134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Сезонные изменения ФАР, температуры воды и площади ледового покрытия </a:t>
            </a:r>
          </a:p>
          <a:p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в различных районах Карского моря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1560" y="1340768"/>
            <a:ext cx="16394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Юго-западный</a:t>
            </a:r>
          </a:p>
          <a:p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район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824957" y="1357174"/>
            <a:ext cx="1781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Эстуарий Оби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41047" y="3105835"/>
            <a:ext cx="1709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Эстуарий    Енисея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896965" y="3140968"/>
            <a:ext cx="1637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 речного     выноса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5229200"/>
            <a:ext cx="1781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Северный</a:t>
            </a:r>
          </a:p>
          <a:p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район</a:t>
            </a:r>
          </a:p>
        </p:txBody>
      </p:sp>
      <p:sp>
        <p:nvSpPr>
          <p:cNvPr id="8" name="Стрелка вверх 7"/>
          <p:cNvSpPr/>
          <p:nvPr/>
        </p:nvSpPr>
        <p:spPr>
          <a:xfrm>
            <a:off x="2929962" y="1336625"/>
            <a:ext cx="242316" cy="978408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верх 9"/>
          <p:cNvSpPr/>
          <p:nvPr/>
        </p:nvSpPr>
        <p:spPr>
          <a:xfrm>
            <a:off x="5197781" y="1174729"/>
            <a:ext cx="243450" cy="978408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верх 10"/>
          <p:cNvSpPr/>
          <p:nvPr/>
        </p:nvSpPr>
        <p:spPr>
          <a:xfrm>
            <a:off x="2939005" y="3140968"/>
            <a:ext cx="242316" cy="978408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верх 11"/>
          <p:cNvSpPr/>
          <p:nvPr/>
        </p:nvSpPr>
        <p:spPr>
          <a:xfrm>
            <a:off x="5198915" y="2974929"/>
            <a:ext cx="242316" cy="978408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верх 12"/>
          <p:cNvSpPr/>
          <p:nvPr/>
        </p:nvSpPr>
        <p:spPr>
          <a:xfrm>
            <a:off x="4333118" y="5063161"/>
            <a:ext cx="242316" cy="978408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525CC-484C-4CE2-A16B-3E9BE690ECDD}" type="slidenum">
              <a:rPr lang="ru-RU" sz="1600" b="1" smtClean="0">
                <a:solidFill>
                  <a:schemeClr val="tx1"/>
                </a:solidFill>
              </a:rPr>
              <a:t>33</a:t>
            </a:fld>
            <a:endParaRPr lang="ru-R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43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Doctor of science\Pictures\Modis\PP\Averaged_2003-2015\Apri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" y="889278"/>
            <a:ext cx="2353027" cy="22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D:\Doctor of science\Pictures\Modis\PP\Averaged_2003-2015\May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530" y="865565"/>
            <a:ext cx="2262225" cy="22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D:\Doctor of science\Pictures\Modis\PP\Averaged_2003-2015\Jun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755" y="866833"/>
            <a:ext cx="2240335" cy="22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D:\Doctor of science\Pictures\Modis\PP\Averaged_2003-2015\July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090" y="891502"/>
            <a:ext cx="2240335" cy="22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D:\Doctor of science\Pictures\Modis\PP\Averaged_2003-2015\August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27" y="3743481"/>
            <a:ext cx="2240335" cy="22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D:\Doctor of science\Pictures\Modis\PP\Averaged_2003-2015\September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5" y="3742745"/>
            <a:ext cx="2240335" cy="22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D:\Doctor of science\Pictures\Modis\PP\Averaged_2003-2015\October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5" y="3743481"/>
            <a:ext cx="2291419" cy="22608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210355" y="187499"/>
            <a:ext cx="88228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Сезонные изменения первичной продукции в столбе воды в Карском море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средняя картина за 2002 – 2015 гг.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2182" y="3140968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Апрель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987824" y="3171585"/>
            <a:ext cx="651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148067" y="3166692"/>
            <a:ext cx="795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Июнь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525237" y="3193325"/>
            <a:ext cx="786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Июль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83013" y="6026021"/>
            <a:ext cx="9053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Август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657967" y="6047761"/>
            <a:ext cx="11911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Сентябрь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978005" y="6068731"/>
            <a:ext cx="10985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Октябрь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68473" y="3572561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300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906945" y="4005064"/>
            <a:ext cx="530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250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919759" y="4536157"/>
            <a:ext cx="530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918457" y="5047056"/>
            <a:ext cx="530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976162" y="5623700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51687" y="6109740"/>
            <a:ext cx="1519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мгС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/м</a:t>
            </a:r>
            <a:r>
              <a:rPr lang="ru-RU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день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525CC-484C-4CE2-A16B-3E9BE690ECDD}" type="slidenum">
              <a:rPr lang="ru-RU" sz="1600" b="1" smtClean="0">
                <a:solidFill>
                  <a:schemeClr val="tx1"/>
                </a:solidFill>
              </a:rPr>
              <a:t>34</a:t>
            </a:fld>
            <a:endParaRPr lang="ru-R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03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755576" y="188640"/>
            <a:ext cx="8000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Сезонные изменения выноса биогенных элементов реками в Карское море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525CC-484C-4CE2-A16B-3E9BE690ECDD}" type="slidenum">
              <a:rPr lang="ru-RU" sz="1600" b="1" smtClean="0">
                <a:solidFill>
                  <a:schemeClr val="tx1"/>
                </a:solidFill>
              </a:rPr>
              <a:t>35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3284984"/>
            <a:ext cx="2396810" cy="72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(</a:t>
            </a:r>
            <a:r>
              <a:rPr lang="en-US" b="1" dirty="0" smtClean="0">
                <a:solidFill>
                  <a:srgbClr val="000000"/>
                </a:solidFill>
                <a:latin typeface="Times New Roman"/>
                <a:ea typeface="Times New Roman"/>
                <a:cs typeface="Device Font 10cpi"/>
              </a:rPr>
              <a:t>Le </a:t>
            </a:r>
            <a:r>
              <a:rPr lang="en-US" b="1" dirty="0" err="1">
                <a:solidFill>
                  <a:srgbClr val="000000"/>
                </a:solidFill>
                <a:latin typeface="Times New Roman"/>
                <a:ea typeface="Times New Roman"/>
                <a:cs typeface="Device Font 10cpi"/>
              </a:rPr>
              <a:t>Fouest</a:t>
            </a:r>
            <a:r>
              <a:rPr lang="en-US" b="1" dirty="0">
                <a:solidFill>
                  <a:srgbClr val="000000"/>
                </a:solidFill>
                <a:latin typeface="Times New Roman"/>
                <a:ea typeface="Times New Roman"/>
                <a:cs typeface="Device Font 10cpi"/>
              </a:rPr>
              <a:t> et al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Device Font 10cpi"/>
              </a:rPr>
              <a:t>., 2013</a:t>
            </a: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  <a:cs typeface="Device Font 10cpi"/>
              </a:rPr>
              <a:t>,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  <a:cs typeface="Device Font 10cpi"/>
              </a:rPr>
              <a:t>     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с изменениями)</a:t>
            </a:r>
            <a:endParaRPr lang="ru-RU" sz="1600" b="1" dirty="0">
              <a:ea typeface="Calibri"/>
              <a:cs typeface="Times New Roman"/>
            </a:endParaRPr>
          </a:p>
        </p:txBody>
      </p:sp>
      <p:pic>
        <p:nvPicPr>
          <p:cNvPr id="9303" name="Picture 8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620688"/>
            <a:ext cx="4536504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402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51" name="Picture 8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802" y="764605"/>
            <a:ext cx="4800396" cy="5832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5576" y="188640"/>
            <a:ext cx="8000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Сезонные изменения выноса биогенных элементов реками в Карское море</a:t>
            </a:r>
          </a:p>
        </p:txBody>
      </p:sp>
      <p:sp>
        <p:nvSpPr>
          <p:cNvPr id="5" name="Стрелка вверх 4"/>
          <p:cNvSpPr/>
          <p:nvPr/>
        </p:nvSpPr>
        <p:spPr>
          <a:xfrm>
            <a:off x="4799551" y="1412776"/>
            <a:ext cx="242316" cy="978408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верх 6"/>
          <p:cNvSpPr/>
          <p:nvPr/>
        </p:nvSpPr>
        <p:spPr>
          <a:xfrm>
            <a:off x="4778480" y="5201778"/>
            <a:ext cx="284457" cy="978408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верх 5"/>
          <p:cNvSpPr/>
          <p:nvPr/>
        </p:nvSpPr>
        <p:spPr>
          <a:xfrm>
            <a:off x="4710217" y="3356992"/>
            <a:ext cx="242316" cy="978408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306231" y="579941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306231" y="2636912"/>
            <a:ext cx="1050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306231" y="4581128"/>
            <a:ext cx="1050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</a:t>
            </a: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525CC-484C-4CE2-A16B-3E9BE690ECDD}" type="slidenum">
              <a:rPr lang="ru-RU" sz="1600" b="1" smtClean="0">
                <a:solidFill>
                  <a:schemeClr val="tx1"/>
                </a:solidFill>
              </a:rPr>
              <a:t>36</a:t>
            </a:fld>
            <a:endParaRPr lang="ru-R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4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6213" y="4293096"/>
            <a:ext cx="80648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невысоких значений ИПП в Карском море заключаются в ее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лимитировании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всеми абиотическими факторами (резкая стратификация водного столба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ледовый </a:t>
            </a: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покров,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низкие надводная и подводная освещенность, температура и концентрации основных биогенных элементов, прежде всего азота и фосфора).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3958" y="260648"/>
            <a:ext cx="81294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Выводы по сезонным изменениям первичной продукции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6213" y="1656744"/>
            <a:ext cx="2004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Олиготрофия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15616" y="2708919"/>
            <a:ext cx="18158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Мезотрофия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3131840" y="265127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>
            <a:off x="2667294" y="171436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923928" y="1749077"/>
            <a:ext cx="46768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весной (апрель) и осенью (сентябрь,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октябрь)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788024" y="2755085"/>
            <a:ext cx="16770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мая по август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004048" y="2122393"/>
            <a:ext cx="2214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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 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мгС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/м</a:t>
            </a:r>
            <a:r>
              <a:rPr lang="ru-RU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день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223193" y="3244334"/>
            <a:ext cx="3007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100 до 500 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мгС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/м</a:t>
            </a:r>
            <a:r>
              <a:rPr lang="ru-RU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день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6553199" y="6356352"/>
            <a:ext cx="2147909" cy="365125"/>
          </a:xfrm>
        </p:spPr>
        <p:txBody>
          <a:bodyPr/>
          <a:lstStyle/>
          <a:p>
            <a:fld id="{71F525CC-484C-4CE2-A16B-3E9BE690ECDD}" type="slidenum">
              <a:rPr lang="ru-RU" sz="1600" b="1" smtClean="0">
                <a:solidFill>
                  <a:schemeClr val="tx1"/>
                </a:solidFill>
              </a:rPr>
              <a:t>37</a:t>
            </a:fld>
            <a:endParaRPr lang="ru-R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31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Doctor of science\Pictures\Презентация\Total PP in seasons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984" y="692696"/>
            <a:ext cx="4752528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048" y="112494"/>
            <a:ext cx="81612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Первичная продукция (10</a:t>
            </a:r>
            <a:r>
              <a:rPr lang="ru-RU" sz="20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гС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в различных районах Карского моря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разные сезоны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83967" y="6488668"/>
            <a:ext cx="982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Месяцы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0304" y="1196752"/>
            <a:ext cx="1751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Юго-западный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район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57512" y="1268760"/>
            <a:ext cx="1709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Эстуарий Оби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048" y="3104486"/>
            <a:ext cx="1709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Эстуарий    Енисея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904070" y="3285854"/>
            <a:ext cx="1709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 речного</a:t>
            </a:r>
          </a:p>
          <a:p>
            <a:pPr lvl="0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выноса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49102" y="5229200"/>
            <a:ext cx="1709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Северный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525CC-484C-4CE2-A16B-3E9BE690ECDD}" type="slidenum">
              <a:rPr lang="ru-RU" sz="1600" b="1" smtClean="0">
                <a:solidFill>
                  <a:schemeClr val="tx1"/>
                </a:solidFill>
              </a:rPr>
              <a:t>38</a:t>
            </a:fld>
            <a:endParaRPr lang="ru-R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82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0545469"/>
              </p:ext>
            </p:extLst>
          </p:nvPr>
        </p:nvGraphicFramePr>
        <p:xfrm>
          <a:off x="2195736" y="1628800"/>
          <a:ext cx="4505325" cy="454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81" r:id="rId3" imgW="6037118" imgH="6754091" progId="Unknown">
                  <p:embed/>
                </p:oleObj>
              </mc:Choice>
              <mc:Fallback>
                <p:oleObj r:id="rId3" imgW="6037118" imgH="6754091" progId="Unknown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736" y="1628800"/>
                        <a:ext cx="4505325" cy="4543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67544" y="260648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effectLst/>
                <a:latin typeface="Times New Roman"/>
                <a:ea typeface="Calibri"/>
              </a:rPr>
              <a:t>Сезонные изменения первичной продукции фитопланктона, ледовой и подледной флоры (10</a:t>
            </a:r>
            <a:r>
              <a:rPr lang="ru-RU" b="1" baseline="30000" dirty="0" smtClean="0">
                <a:effectLst/>
                <a:latin typeface="Times New Roman"/>
                <a:ea typeface="Calibri"/>
              </a:rPr>
              <a:t>12</a:t>
            </a:r>
            <a:r>
              <a:rPr lang="ru-RU" b="1" dirty="0" smtClean="0">
                <a:effectLst/>
                <a:latin typeface="Times New Roman"/>
                <a:ea typeface="Calibri"/>
              </a:rPr>
              <a:t> </a:t>
            </a:r>
            <a:r>
              <a:rPr lang="ru-RU" b="1" dirty="0" err="1" smtClean="0">
                <a:effectLst/>
                <a:latin typeface="Times New Roman"/>
                <a:ea typeface="Calibri"/>
              </a:rPr>
              <a:t>гС</a:t>
            </a:r>
            <a:r>
              <a:rPr lang="ru-RU" b="1" dirty="0" smtClean="0">
                <a:effectLst/>
                <a:latin typeface="Times New Roman"/>
                <a:ea typeface="Calibri"/>
              </a:rPr>
              <a:t>)  Карского моря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299527" y="1772816"/>
            <a:ext cx="14014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Фитопланктон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55876" y="2195572"/>
            <a:ext cx="102669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Ледовая и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одледная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флора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47864" y="2348880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525CC-484C-4CE2-A16B-3E9BE690ECDD}" type="slidenum">
              <a:rPr lang="ru-RU" sz="1600" b="1" smtClean="0">
                <a:solidFill>
                  <a:schemeClr val="tx1"/>
                </a:solidFill>
              </a:rPr>
              <a:t>39</a:t>
            </a:fld>
            <a:endParaRPr lang="ru-R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30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052738"/>
            <a:ext cx="784887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исследования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обобщение результатов исследований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пространственно-временной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изменчивости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продукционных параметров фитопланктона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Карского моря для оценки годовой величины первичной продукции и определения ее долговременных трендов под воздействием климатических факторов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315200" y="6165304"/>
            <a:ext cx="1828800" cy="365125"/>
          </a:xfrm>
        </p:spPr>
        <p:txBody>
          <a:bodyPr/>
          <a:lstStyle/>
          <a:p>
            <a:fld id="{71F525CC-484C-4CE2-A16B-3E9BE690ECDD}" type="slidenum">
              <a:rPr lang="ru-RU" sz="1600" b="1" smtClean="0">
                <a:solidFill>
                  <a:schemeClr val="tx1"/>
                </a:solidFill>
              </a:rPr>
              <a:t>4</a:t>
            </a:fld>
            <a:endParaRPr lang="ru-R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09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967561"/>
              </p:ext>
            </p:extLst>
          </p:nvPr>
        </p:nvGraphicFramePr>
        <p:xfrm>
          <a:off x="647563" y="1196752"/>
          <a:ext cx="7992889" cy="4893915"/>
        </p:xfrm>
        <a:graphic>
          <a:graphicData uri="http://schemas.openxmlformats.org/drawingml/2006/table">
            <a:tbl>
              <a:tblPr firstRow="1" firstCol="1" bandRow="1"/>
              <a:tblGrid>
                <a:gridCol w="1227635"/>
                <a:gridCol w="1227635"/>
                <a:gridCol w="732425"/>
                <a:gridCol w="929505"/>
                <a:gridCol w="929505"/>
                <a:gridCol w="662909"/>
                <a:gridCol w="877907"/>
                <a:gridCol w="877907"/>
                <a:gridCol w="527461"/>
              </a:tblGrid>
              <a:tr h="238209"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Район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Площади района  (</a:t>
                      </a:r>
                      <a:r>
                        <a:rPr lang="en-US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</a:t>
                      </a: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ПП района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52834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км</a:t>
                      </a:r>
                      <a:r>
                        <a:rPr lang="ru-RU" sz="1200" baseline="30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 от </a:t>
                      </a: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  <a:sym typeface="Symbol"/>
                        </a:rPr>
                        <a:t></a:t>
                      </a: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средний за год % </a:t>
                      </a:r>
                      <a:r>
                        <a:rPr lang="en-US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 </a:t>
                      </a: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свободной ото льда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мгС</a:t>
                      </a: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/м</a:t>
                      </a:r>
                      <a:r>
                        <a:rPr lang="ru-RU" sz="1200" baseline="30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в день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гС</a:t>
                      </a: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/м</a:t>
                      </a:r>
                      <a:r>
                        <a:rPr lang="ru-RU" sz="1200" baseline="30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в год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r>
                        <a:rPr lang="ru-RU" sz="1200" baseline="30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гС в год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 от </a:t>
                      </a: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  <a:sym typeface="Symbol"/>
                        </a:rPr>
                        <a:t></a:t>
                      </a: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ПП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209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Юго-западный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158631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17.2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58.9</a:t>
                      </a: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  <a:sym typeface="Symbol"/>
                        </a:rPr>
                        <a:t></a:t>
                      </a: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6.4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160</a:t>
                      </a: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  <a:sym typeface="Symbol"/>
                        </a:rPr>
                        <a:t></a:t>
                      </a:r>
                      <a:r>
                        <a:rPr lang="en-US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34</a:t>
                      </a: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  <a:sym typeface="Symbol"/>
                        </a:rPr>
                        <a:t></a:t>
                      </a:r>
                      <a:r>
                        <a:rPr lang="en-US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2.75</a:t>
                      </a: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  <a:sym typeface="Symbol"/>
                        </a:rPr>
                        <a:t></a:t>
                      </a: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0.46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209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Эстуарий Оби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13078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1.4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35.4</a:t>
                      </a: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  <a:sym typeface="Symbol"/>
                        </a:rPr>
                        <a:t></a:t>
                      </a: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7.9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208</a:t>
                      </a: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  <a:sym typeface="Symbol"/>
                        </a:rPr>
                        <a:t></a:t>
                      </a:r>
                      <a:r>
                        <a:rPr lang="en-US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45</a:t>
                      </a: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  <a:sym typeface="Symbol"/>
                        </a:rPr>
                        <a:t></a:t>
                      </a:r>
                      <a:r>
                        <a:rPr lang="en-US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0.26</a:t>
                      </a: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  <a:sym typeface="Symbol"/>
                        </a:rPr>
                        <a:t></a:t>
                      </a: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0.05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2.0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6417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Эстуарий Енисея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10529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1.1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24.5</a:t>
                      </a: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  <a:sym typeface="Symbol"/>
                        </a:rPr>
                        <a:t></a:t>
                      </a: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6.4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175</a:t>
                      </a: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  <a:sym typeface="Symbol"/>
                        </a:rPr>
                        <a:t></a:t>
                      </a:r>
                      <a:r>
                        <a:rPr lang="en-US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37</a:t>
                      </a: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  <a:sym typeface="Symbol"/>
                        </a:rPr>
                        <a:t></a:t>
                      </a:r>
                      <a:r>
                        <a:rPr lang="en-US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0.12</a:t>
                      </a: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  <a:sym typeface="Symbol"/>
                        </a:rPr>
                        <a:t></a:t>
                      </a: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0.04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0.9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6417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Район речного выноса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358542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38.8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50.5</a:t>
                      </a: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  <a:sym typeface="Symbol"/>
                        </a:rPr>
                        <a:t></a:t>
                      </a: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8.3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196</a:t>
                      </a: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  <a:sym typeface="Symbol"/>
                        </a:rPr>
                        <a:t></a:t>
                      </a:r>
                      <a:r>
                        <a:rPr lang="en-US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42</a:t>
                      </a: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  <a:sym typeface="Symbol"/>
                        </a:rPr>
                        <a:t></a:t>
                      </a:r>
                      <a:r>
                        <a:rPr lang="en-US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6.26</a:t>
                      </a: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  <a:sym typeface="Symbol"/>
                        </a:rPr>
                        <a:t></a:t>
                      </a: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1.19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r>
                        <a:rPr lang="en-US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.2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6417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Северный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383496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41.5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42.6</a:t>
                      </a: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  <a:sym typeface="Symbol"/>
                        </a:rPr>
                        <a:t></a:t>
                      </a: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14.1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135</a:t>
                      </a: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  <a:sym typeface="Symbol"/>
                        </a:rPr>
                        <a:t></a:t>
                      </a:r>
                      <a:r>
                        <a:rPr lang="en-US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29</a:t>
                      </a: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  <a:sym typeface="Symbol"/>
                        </a:rPr>
                        <a:t></a:t>
                      </a:r>
                      <a:r>
                        <a:rPr lang="en-US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3.61</a:t>
                      </a: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  <a:sym typeface="Symbol"/>
                        </a:rPr>
                        <a:t></a:t>
                      </a: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1.24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27.</a:t>
                      </a: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209"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Все море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924276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48.2</a:t>
                      </a: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  <a:sym typeface="Symbol"/>
                        </a:rPr>
                        <a:t></a:t>
                      </a: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9.5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64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Фитопланктон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165</a:t>
                      </a: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  <a:sym typeface="Symbol"/>
                        </a:rPr>
                        <a:t></a:t>
                      </a:r>
                      <a:r>
                        <a:rPr lang="en-US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35</a:t>
                      </a: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  <a:sym typeface="Symbol"/>
                        </a:rPr>
                        <a:t></a:t>
                      </a:r>
                      <a:r>
                        <a:rPr lang="en-US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  <a:sym typeface="Symbol"/>
                        </a:rPr>
                        <a:t></a:t>
                      </a: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2.49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46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Ледовая и подледная флора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  <a:sym typeface="Symbol"/>
                        </a:rPr>
                        <a:t></a:t>
                      </a:r>
                      <a:r>
                        <a:rPr lang="en-US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u="sng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</a:t>
                      </a:r>
                      <a:r>
                        <a:rPr lang="ru-RU" sz="1600" b="1" u="sng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r>
                        <a:rPr lang="ru-RU" sz="1600" b="1" u="sng" dirty="0">
                          <a:effectLst/>
                          <a:latin typeface="Times New Roman"/>
                          <a:ea typeface="Calibri"/>
                          <a:cs typeface="Times New Roman"/>
                          <a:sym typeface="Symbol"/>
                        </a:rPr>
                        <a:t></a:t>
                      </a:r>
                      <a:r>
                        <a:rPr lang="en-US" sz="1600" b="1" u="sng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0.2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12*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497013" y="1600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31573"/>
            <a:ext cx="8352928" cy="791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ru-RU" sz="1600" b="1" dirty="0" smtClean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Интегральная в столбе воды первичная продукция фитопланктона и первичная продукция ледовой и подледной флоры Карского моря, осредненная за 2002 – 2015 </a:t>
            </a:r>
            <a:r>
              <a:rPr lang="ru-RU" sz="1600" b="1" dirty="0" err="1" smtClean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гг</a:t>
            </a:r>
            <a:endParaRPr lang="ru-RU" sz="1600" b="1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7092280" y="4581128"/>
            <a:ext cx="1080120" cy="15841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525CC-484C-4CE2-A16B-3E9BE690ECDD}" type="slidenum">
              <a:rPr lang="ru-RU" sz="1600" b="1" smtClean="0">
                <a:solidFill>
                  <a:schemeClr val="tx1"/>
                </a:solidFill>
              </a:rPr>
              <a:t>40</a:t>
            </a:fld>
            <a:endParaRPr lang="ru-R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17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525CC-484C-4CE2-A16B-3E9BE690ECDD}" type="slidenum">
              <a:rPr lang="ru-RU" sz="1800" b="1" smtClean="0">
                <a:solidFill>
                  <a:schemeClr val="tx1"/>
                </a:solidFill>
              </a:rPr>
              <a:t>41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83768" y="463292"/>
            <a:ext cx="4342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 это или мало?</a:t>
            </a: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3813" y="1501041"/>
            <a:ext cx="777148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сравнения годовая первичная продукция соседнего Баренцева моря</a:t>
            </a: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выше примерно на порядок. По разным оценкам</a:t>
            </a: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127 </a:t>
            </a:r>
            <a:r>
              <a:rPr lang="ru-RU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Тг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Arrigo, van Dijken, 2015)</a:t>
            </a:r>
          </a:p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 </a:t>
            </a:r>
            <a:r>
              <a:rPr lang="ru-RU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Тг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Sakshaug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2004)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ru-RU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Тг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– Карское море</a:t>
            </a: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575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2898998"/>
              </p:ext>
            </p:extLst>
          </p:nvPr>
        </p:nvGraphicFramePr>
        <p:xfrm>
          <a:off x="755576" y="692695"/>
          <a:ext cx="7920879" cy="5989128"/>
        </p:xfrm>
        <a:graphic>
          <a:graphicData uri="http://schemas.openxmlformats.org/drawingml/2006/table">
            <a:tbl>
              <a:tblPr firstRow="1" firstCol="1" bandRow="1"/>
              <a:tblGrid>
                <a:gridCol w="1608178"/>
                <a:gridCol w="1560173"/>
                <a:gridCol w="1699223"/>
                <a:gridCol w="1552725"/>
                <a:gridCol w="1500580"/>
              </a:tblGrid>
              <a:tr h="6997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Источник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Период осреднения (годы)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Вегетационный сезон (месяцы)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Границы моря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Годовая первичная продукция, 10</a:t>
                      </a:r>
                      <a:r>
                        <a:rPr lang="ru-RU" sz="1200" b="1" baseline="30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гС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45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Данюшевская и др. (1990)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Использованы полевые данные до конца 80-х гг.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XX</a:t>
                      </a: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в.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Экстраполяция результатов, полученных в летне-осенний период на весь вегетационный сезон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Географические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r>
                        <a:rPr lang="en-US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.5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8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Виноградов и др.</a:t>
                      </a: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(2000)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1978 </a:t>
                      </a:r>
                      <a:r>
                        <a:rPr lang="en-US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–</a:t>
                      </a: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1986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май </a:t>
                      </a:r>
                      <a:r>
                        <a:rPr lang="en-US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–</a:t>
                      </a: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сентябрь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Географические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&lt; 20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48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Ветров, Романкевич (2014)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2003 </a:t>
                      </a:r>
                      <a:r>
                        <a:rPr lang="en-US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–</a:t>
                      </a: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2012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апрель – октябрь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Географические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26 (2.6*)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8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Arrigo, van Dijken (2015)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1998 </a:t>
                      </a:r>
                      <a:r>
                        <a:rPr lang="en-US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–</a:t>
                      </a: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2012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май </a:t>
                      </a:r>
                      <a:r>
                        <a:rPr lang="en-US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–</a:t>
                      </a: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сентябрь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Секторальные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66.6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45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Sakshaug (2004)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Использованы полевые данные до конца 90-х гг. </a:t>
                      </a:r>
                      <a:r>
                        <a:rPr lang="en-US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XX</a:t>
                      </a: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в. 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Экстраполяция результатов, полученных в летне-осенний период на весь вегетационный сезон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Географические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37(с учетом продукции ледовых водорослей)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8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Hill et al</a:t>
                      </a: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 (2013)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1998 – 2007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май – сентябрь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Географические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8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Pabi et al</a:t>
                      </a: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 (2008)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1998 – 2006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апрель – октябрь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Секторальные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43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8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Lewis et al</a:t>
                      </a: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 </a:t>
                      </a:r>
                      <a:r>
                        <a:rPr lang="en-US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(2016)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2003 – 2013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не известен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Географические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43 – 74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8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Наши данные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2002 </a:t>
                      </a:r>
                      <a:r>
                        <a:rPr lang="en-US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–</a:t>
                      </a: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2015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апрель </a:t>
                      </a:r>
                      <a:r>
                        <a:rPr lang="en-US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–</a:t>
                      </a: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октябрь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Географические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(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</a:t>
                      </a: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7**)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539552" y="116632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effectLst/>
                <a:latin typeface="Times New Roman"/>
                <a:ea typeface="Calibri"/>
              </a:rPr>
              <a:t>          </a:t>
            </a:r>
            <a:r>
              <a:rPr lang="ru-RU" b="1" dirty="0" smtClean="0">
                <a:effectLst/>
                <a:latin typeface="Times New Roman"/>
                <a:ea typeface="Calibri"/>
              </a:rPr>
              <a:t>Оценки годовой величины первичной продукции Карского моря</a:t>
            </a:r>
            <a:endParaRPr lang="ru-RU" b="1" dirty="0"/>
          </a:p>
        </p:txBody>
      </p:sp>
      <p:sp>
        <p:nvSpPr>
          <p:cNvPr id="4" name="Овал 3"/>
          <p:cNvSpPr/>
          <p:nvPr/>
        </p:nvSpPr>
        <p:spPr>
          <a:xfrm>
            <a:off x="7452320" y="5085184"/>
            <a:ext cx="914400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7452320" y="1268760"/>
            <a:ext cx="1008112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7533220" y="2492896"/>
            <a:ext cx="914400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923620" y="6381328"/>
            <a:ext cx="2133600" cy="365125"/>
          </a:xfrm>
        </p:spPr>
        <p:txBody>
          <a:bodyPr/>
          <a:lstStyle/>
          <a:p>
            <a:fld id="{71F525CC-484C-4CE2-A16B-3E9BE690ECDD}" type="slidenum">
              <a:rPr lang="ru-RU" sz="1600" b="1" smtClean="0">
                <a:solidFill>
                  <a:schemeClr val="tx1"/>
                </a:solidFill>
              </a:rPr>
              <a:t>42</a:t>
            </a:fld>
            <a:endParaRPr lang="ru-R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49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1543753"/>
              </p:ext>
            </p:extLst>
          </p:nvPr>
        </p:nvGraphicFramePr>
        <p:xfrm>
          <a:off x="4572000" y="909936"/>
          <a:ext cx="4176464" cy="54726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4" name="Plot" r:id="rId4" imgW="6143946" imgH="10870058" progId="Grapher.Document">
                  <p:embed/>
                </p:oleObj>
              </mc:Choice>
              <mc:Fallback>
                <p:oleObj name="Plot" r:id="rId4" imgW="6143946" imgH="10870058" progId="Grapher.Document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909936"/>
                        <a:ext cx="4176464" cy="547260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116632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Межгодовые изменения и линейные тренды температуры воды на поверхности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в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различных районах Карского моря в период с 2002 по 2016 гг.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004048" y="786395"/>
            <a:ext cx="1709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Юго-западный</a:t>
            </a:r>
          </a:p>
          <a:p>
            <a:pPr lvl="0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район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284512" y="762963"/>
            <a:ext cx="17819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Эстуарий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Оби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139970" y="2824672"/>
            <a:ext cx="11599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Эстуарий   Енисея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212504" y="2780928"/>
            <a:ext cx="1853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 речного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выноса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932040" y="4569087"/>
            <a:ext cx="17819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Северный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район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212504" y="4576734"/>
            <a:ext cx="17099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Карское </a:t>
            </a: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море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525CC-484C-4CE2-A16B-3E9BE690ECDD}" type="slidenum">
              <a:rPr lang="ru-RU" sz="1600" b="1" smtClean="0">
                <a:solidFill>
                  <a:schemeClr val="tx1"/>
                </a:solidFill>
              </a:rPr>
              <a:t>43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4295258"/>
              </p:ext>
            </p:extLst>
          </p:nvPr>
        </p:nvGraphicFramePr>
        <p:xfrm>
          <a:off x="107504" y="940927"/>
          <a:ext cx="4104456" cy="57216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24136"/>
                <a:gridCol w="1224136"/>
                <a:gridCol w="864096"/>
                <a:gridCol w="792088"/>
              </a:tblGrid>
              <a:tr h="94391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Статистический </a:t>
                      </a:r>
                      <a:endParaRPr lang="ru-RU" sz="1200" dirty="0" smtClean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показатель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b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</a:t>
                      </a:r>
                      <a:r>
                        <a:rPr lang="en-US" sz="1400" baseline="30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1916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Юго-западный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 район</a:t>
                      </a:r>
                      <a:endParaRPr lang="ru-RU" sz="105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– 496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0.25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0.61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00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Эстуарий 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Оби</a:t>
                      </a:r>
                      <a:endParaRPr lang="ru-RU" sz="105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– 478</a:t>
                      </a:r>
                      <a:endParaRPr lang="ru-RU" sz="1600" b="1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0.24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0.47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00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Эстуарий 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Енисея</a:t>
                      </a:r>
                      <a:endParaRPr lang="ru-RU" sz="105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– 558</a:t>
                      </a:r>
                      <a:endParaRPr lang="ru-RU" sz="1600" b="1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0.28</a:t>
                      </a:r>
                      <a:endParaRPr lang="ru-RU" sz="1600" b="1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0.58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00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Район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 речного 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выноса</a:t>
                      </a:r>
                      <a:endParaRPr lang="ru-RU" sz="105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– 349</a:t>
                      </a:r>
                      <a:endParaRPr lang="ru-RU" sz="1600" b="1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0.18</a:t>
                      </a:r>
                      <a:endParaRPr lang="ru-RU" sz="1600" b="1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0.55</a:t>
                      </a:r>
                      <a:endParaRPr lang="ru-RU" sz="1600" b="1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00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Северный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 район</a:t>
                      </a:r>
                      <a:endParaRPr lang="ru-RU" sz="105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– 140</a:t>
                      </a:r>
                      <a:endParaRPr lang="ru-RU" sz="1600" b="1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0.07</a:t>
                      </a:r>
                      <a:endParaRPr lang="ru-RU" sz="1600" b="1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0.37</a:t>
                      </a:r>
                      <a:endParaRPr lang="ru-RU" sz="1600" b="1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00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Карское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 море</a:t>
                      </a:r>
                      <a:endParaRPr lang="ru-RU" sz="105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– 274</a:t>
                      </a:r>
                      <a:endParaRPr lang="ru-RU" sz="1600" b="1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0.14</a:t>
                      </a:r>
                      <a:endParaRPr lang="ru-RU" sz="1600" b="1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0.47</a:t>
                      </a:r>
                      <a:endParaRPr lang="ru-RU" sz="1600" b="1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889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5325851"/>
              </p:ext>
            </p:extLst>
          </p:nvPr>
        </p:nvGraphicFramePr>
        <p:xfrm>
          <a:off x="2411760" y="908720"/>
          <a:ext cx="4305300" cy="5760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27" name="Plot" r:id="rId3" imgW="6308333" imgH="10746769" progId="Grapher.Document">
                  <p:embed/>
                </p:oleObj>
              </mc:Choice>
              <mc:Fallback>
                <p:oleObj name="Plot" r:id="rId3" imgW="6308333" imgH="10746769" progId="Grapher.Document">
                  <p:embed/>
                  <p:pic>
                    <p:nvPicPr>
                      <p:cNvPr id="0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760" y="908720"/>
                        <a:ext cx="4305300" cy="57606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23528" y="116632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Межгодовые изменения и линейные тренды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ФАР (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Ein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/м</a:t>
            </a:r>
            <a:r>
              <a:rPr lang="ru-RU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день) в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различных районах Карского моря в период с 2002 по 2016 гг.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70158" y="1340768"/>
            <a:ext cx="1709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Юго-западный</a:t>
            </a:r>
          </a:p>
          <a:p>
            <a:pPr lvl="0"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04248" y="1484784"/>
            <a:ext cx="1781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Эстуарий Оби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8150" y="3356992"/>
            <a:ext cx="1781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Эстуарий  Енисея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40252" y="3356991"/>
            <a:ext cx="1709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 речного</a:t>
            </a:r>
          </a:p>
          <a:p>
            <a:pPr lvl="0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выноса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0158" y="5085184"/>
            <a:ext cx="1781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Северный</a:t>
            </a:r>
          </a:p>
          <a:p>
            <a:pPr lvl="0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район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76256" y="5373216"/>
            <a:ext cx="1709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Карское море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525CC-484C-4CE2-A16B-3E9BE690ECDD}" type="slidenum">
              <a:rPr lang="ru-RU" sz="1600" b="1" smtClean="0">
                <a:solidFill>
                  <a:schemeClr val="tx1"/>
                </a:solidFill>
              </a:rPr>
              <a:t>44</a:t>
            </a:fld>
            <a:endParaRPr lang="ru-R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11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0735438"/>
              </p:ext>
            </p:extLst>
          </p:nvPr>
        </p:nvGraphicFramePr>
        <p:xfrm>
          <a:off x="4232009" y="728242"/>
          <a:ext cx="4543425" cy="5904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53" name="Plot" r:id="rId3" imgW="5989834" imgH="10931703" progId="Grapher.Document">
                  <p:embed/>
                </p:oleObj>
              </mc:Choice>
              <mc:Fallback>
                <p:oleObj name="Plot" r:id="rId3" imgW="5989834" imgH="10931703" progId="Grapher.Document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2009" y="728242"/>
                        <a:ext cx="4543425" cy="59046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07504" y="129747"/>
            <a:ext cx="8910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/>
                <a:ea typeface="Calibri"/>
              </a:rPr>
              <a:t>Межгодовые изменения и линейные тренды площади, свободной ото </a:t>
            </a:r>
            <a:r>
              <a:rPr lang="ru-RU" b="1" dirty="0" smtClean="0">
                <a:solidFill>
                  <a:srgbClr val="FF0000"/>
                </a:solidFill>
                <a:latin typeface="Times New Roman"/>
                <a:ea typeface="Calibri"/>
              </a:rPr>
              <a:t>льда (10</a:t>
            </a:r>
            <a:r>
              <a:rPr lang="ru-RU" b="1" baseline="30000" dirty="0" smtClean="0">
                <a:solidFill>
                  <a:srgbClr val="FF0000"/>
                </a:solidFill>
                <a:latin typeface="Times New Roman"/>
                <a:ea typeface="Calibri"/>
              </a:rPr>
              <a:t>3</a:t>
            </a:r>
            <a:r>
              <a:rPr lang="ru-RU" b="1" dirty="0" smtClean="0">
                <a:solidFill>
                  <a:srgbClr val="FF0000"/>
                </a:solidFill>
                <a:latin typeface="Times New Roman"/>
                <a:ea typeface="Calibri"/>
              </a:rPr>
              <a:t> км</a:t>
            </a:r>
            <a:r>
              <a:rPr lang="ru-RU" b="1" baseline="30000" dirty="0" smtClean="0">
                <a:solidFill>
                  <a:srgbClr val="FF0000"/>
                </a:solidFill>
                <a:latin typeface="Times New Roman"/>
                <a:ea typeface="Calibri"/>
              </a:rPr>
              <a:t>2</a:t>
            </a:r>
            <a:r>
              <a:rPr lang="ru-RU" b="1" dirty="0" smtClean="0">
                <a:solidFill>
                  <a:srgbClr val="FF0000"/>
                </a:solidFill>
                <a:latin typeface="Times New Roman"/>
                <a:ea typeface="Calibri"/>
              </a:rPr>
              <a:t>),             в </a:t>
            </a:r>
            <a:r>
              <a:rPr lang="ru-RU" b="1" dirty="0">
                <a:solidFill>
                  <a:srgbClr val="FF0000"/>
                </a:solidFill>
                <a:latin typeface="Times New Roman"/>
                <a:ea typeface="Calibri"/>
              </a:rPr>
              <a:t>различных районах Карского моря в период с 2002 по 2016 </a:t>
            </a:r>
            <a:r>
              <a:rPr lang="ru-RU" b="1" dirty="0" err="1">
                <a:solidFill>
                  <a:srgbClr val="FF0000"/>
                </a:solidFill>
                <a:latin typeface="Times New Roman"/>
                <a:ea typeface="Calibri"/>
              </a:rPr>
              <a:t>гг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66865" y="674797"/>
            <a:ext cx="1781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Юго-западный</a:t>
            </a:r>
          </a:p>
          <a:p>
            <a:pPr lvl="0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район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308304" y="782519"/>
            <a:ext cx="17099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Эстуарий Оби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00280" y="2695041"/>
            <a:ext cx="12854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Эстуарий</a:t>
            </a:r>
          </a:p>
          <a:p>
            <a:pPr lvl="0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Енисея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002524" y="2636912"/>
            <a:ext cx="1709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 речного</a:t>
            </a:r>
          </a:p>
          <a:p>
            <a:pPr lvl="0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выноса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57606" y="4581127"/>
            <a:ext cx="17099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Северный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район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236296" y="4688849"/>
            <a:ext cx="1781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Карское море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6804664" y="6441708"/>
            <a:ext cx="2133600" cy="365125"/>
          </a:xfrm>
        </p:spPr>
        <p:txBody>
          <a:bodyPr/>
          <a:lstStyle/>
          <a:p>
            <a:fld id="{71F525CC-484C-4CE2-A16B-3E9BE690ECDD}" type="slidenum">
              <a:rPr lang="ru-RU" sz="1800" b="1" smtClean="0">
                <a:solidFill>
                  <a:schemeClr val="tx1"/>
                </a:solidFill>
              </a:rPr>
              <a:t>45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6222676"/>
              </p:ext>
            </p:extLst>
          </p:nvPr>
        </p:nvGraphicFramePr>
        <p:xfrm>
          <a:off x="179512" y="903838"/>
          <a:ext cx="3924943" cy="54258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70597"/>
                <a:gridCol w="1170597"/>
                <a:gridCol w="826304"/>
                <a:gridCol w="757445"/>
              </a:tblGrid>
              <a:tr h="64807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Статистический </a:t>
                      </a:r>
                      <a:endParaRPr lang="ru-RU" sz="1200" dirty="0" smtClean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показатель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b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</a:t>
                      </a:r>
                      <a:r>
                        <a:rPr lang="en-US" sz="1400" baseline="30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7606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Юго-западный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 район</a:t>
                      </a:r>
                      <a:endParaRPr lang="ru-RU" sz="105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effectLst/>
                        </a:rPr>
                        <a:t>1501</a:t>
                      </a:r>
                      <a:endParaRPr lang="ru-RU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effectLst/>
                        </a:rPr>
                        <a:t>– 0.70</a:t>
                      </a:r>
                      <a:endParaRPr lang="ru-RU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effectLst/>
                        </a:rPr>
                        <a:t>0.05</a:t>
                      </a:r>
                      <a:endParaRPr lang="ru-RU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3974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Эстуарий 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Оби</a:t>
                      </a:r>
                      <a:endParaRPr lang="ru-RU" sz="105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effectLst/>
                        </a:rPr>
                        <a:t>– 171</a:t>
                      </a:r>
                      <a:endParaRPr lang="ru-RU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effectLst/>
                        </a:rPr>
                        <a:t>0.09</a:t>
                      </a:r>
                      <a:endParaRPr lang="ru-RU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effectLst/>
                        </a:rPr>
                        <a:t>0.25</a:t>
                      </a:r>
                      <a:endParaRPr lang="ru-RU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3141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Эстуарий 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Енисея</a:t>
                      </a:r>
                      <a:endParaRPr lang="ru-RU" sz="105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– 213</a:t>
                      </a:r>
                      <a:endParaRPr lang="ru-RU" sz="1400" b="1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0.11</a:t>
                      </a:r>
                      <a:endParaRPr lang="ru-RU" sz="1400" b="1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0.32</a:t>
                      </a:r>
                      <a:endParaRPr lang="ru-RU" sz="1400" b="1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3910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Район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 речного 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выноса</a:t>
                      </a:r>
                      <a:endParaRPr lang="ru-RU" sz="105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effectLst/>
                        </a:rPr>
                        <a:t>– 1290</a:t>
                      </a:r>
                      <a:endParaRPr lang="ru-RU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effectLst/>
                        </a:rPr>
                        <a:t>0.72</a:t>
                      </a:r>
                      <a:endParaRPr lang="ru-RU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0.01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793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Северный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 район</a:t>
                      </a:r>
                      <a:endParaRPr lang="ru-RU" sz="105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effectLst/>
                        </a:rPr>
                        <a:t>– 11079</a:t>
                      </a:r>
                      <a:endParaRPr lang="ru-RU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effectLst/>
                        </a:rPr>
                        <a:t>5.59</a:t>
                      </a:r>
                      <a:endParaRPr lang="ru-RU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effectLst/>
                        </a:rPr>
                        <a:t>0.22</a:t>
                      </a:r>
                      <a:endParaRPr lang="ru-RU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709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Карское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 море</a:t>
                      </a:r>
                      <a:endParaRPr lang="ru-RU" sz="105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effectLst/>
                        </a:rPr>
                        <a:t>– 1057</a:t>
                      </a:r>
                      <a:endParaRPr lang="ru-RU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effectLst/>
                        </a:rPr>
                        <a:t>5.48</a:t>
                      </a:r>
                      <a:endParaRPr lang="ru-RU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effectLst/>
                        </a:rPr>
                        <a:t>0.07</a:t>
                      </a:r>
                      <a:endParaRPr lang="ru-RU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251520" y="6309320"/>
            <a:ext cx="40751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National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Snow and Ice Data Center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4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5337973"/>
              </p:ext>
            </p:extLst>
          </p:nvPr>
        </p:nvGraphicFramePr>
        <p:xfrm>
          <a:off x="251518" y="1484779"/>
          <a:ext cx="8712968" cy="50405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05243"/>
                <a:gridCol w="1505243"/>
                <a:gridCol w="967602"/>
                <a:gridCol w="967602"/>
                <a:gridCol w="967602"/>
                <a:gridCol w="967602"/>
                <a:gridCol w="967602"/>
                <a:gridCol w="864472"/>
              </a:tblGrid>
              <a:tr h="17640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Переменные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Статистический показатель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Юго-западный район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Эстуарий Оби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Эстуарий Енисея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Район речного выноса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Северный район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Карское море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46092"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y – ПП, x – S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a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</a:rPr>
                        <a:t>0.85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</a:rPr>
                        <a:t>–0.01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</a:rPr>
                        <a:t>– 0.03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</a:rPr>
                        <a:t>1.23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</a:rPr>
                        <a:t>0.46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</a:rPr>
                        <a:t>4.15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460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b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</a:rPr>
                        <a:t>0.02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FF0000"/>
                          </a:solidFill>
                          <a:effectLst/>
                        </a:rPr>
                        <a:t>0.06</a:t>
                      </a:r>
                      <a:endParaRPr lang="ru-RU" sz="11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</a:rPr>
                        <a:t>0.06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FF0000"/>
                          </a:solidFill>
                          <a:effectLst/>
                        </a:rPr>
                        <a:t>0.03</a:t>
                      </a:r>
                      <a:endParaRPr lang="ru-RU" sz="11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FF0000"/>
                          </a:solidFill>
                          <a:effectLst/>
                        </a:rPr>
                        <a:t>0.02</a:t>
                      </a:r>
                      <a:endParaRPr lang="ru-RU" sz="11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</a:rPr>
                        <a:t>0.02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460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R</a:t>
                      </a:r>
                      <a:r>
                        <a:rPr lang="ru-RU" sz="1200" baseline="300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</a:rPr>
                        <a:t>0.42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FF0000"/>
                          </a:solidFill>
                          <a:effectLst/>
                        </a:rPr>
                        <a:t>0.88</a:t>
                      </a:r>
                      <a:endParaRPr lang="ru-RU" sz="11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</a:rPr>
                        <a:t>0.97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FF0000"/>
                          </a:solidFill>
                          <a:effectLst/>
                        </a:rPr>
                        <a:t>0.64</a:t>
                      </a:r>
                      <a:endParaRPr lang="ru-RU" sz="11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FF0000"/>
                          </a:solidFill>
                          <a:effectLst/>
                        </a:rPr>
                        <a:t>0.81</a:t>
                      </a:r>
                      <a:endParaRPr lang="ru-RU" sz="11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</a:rPr>
                        <a:t>0.64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46092"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y – ПП, x – T</a:t>
                      </a:r>
                      <a:r>
                        <a:rPr lang="ru-RU" sz="1800" baseline="-25000" dirty="0">
                          <a:effectLst/>
                        </a:rPr>
                        <a:t>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a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2.48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FF0000"/>
                          </a:solidFill>
                          <a:effectLst/>
                        </a:rPr>
                        <a:t>0.18</a:t>
                      </a:r>
                      <a:endParaRPr lang="ru-RU" sz="11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</a:rPr>
                        <a:t>0.07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5.39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2.92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11.24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460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b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0.07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FF0000"/>
                          </a:solidFill>
                          <a:effectLst/>
                        </a:rPr>
                        <a:t>0.02</a:t>
                      </a:r>
                      <a:endParaRPr lang="ru-RU" sz="11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</a:rPr>
                        <a:t>0.02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0.32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0.79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0.87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460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R</a:t>
                      </a:r>
                      <a:r>
                        <a:rPr lang="ru-RU" sz="1200" baseline="300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0.05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FF0000"/>
                          </a:solidFill>
                          <a:effectLst/>
                        </a:rPr>
                        <a:t>0.46</a:t>
                      </a:r>
                      <a:endParaRPr lang="ru-RU" sz="11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</a:rPr>
                        <a:t>0.42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0.09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0.12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0.11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51520" y="188640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Статистические показатели линейных (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bx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зависимостей первичной продукции (ПП,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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гС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год) от среднегодовых величин площади, свободной ото льда (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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км</a:t>
            </a:r>
            <a:r>
              <a:rPr lang="ru-RU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и температуры воды на поверхности (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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 в различных районах Карского моря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525CC-484C-4CE2-A16B-3E9BE690ECDD}" type="slidenum">
              <a:rPr lang="ru-RU" sz="1600" b="1" smtClean="0">
                <a:solidFill>
                  <a:schemeClr val="tx1"/>
                </a:solidFill>
              </a:rPr>
              <a:t>46</a:t>
            </a:fld>
            <a:endParaRPr lang="ru-R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65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1816743"/>
              </p:ext>
            </p:extLst>
          </p:nvPr>
        </p:nvGraphicFramePr>
        <p:xfrm>
          <a:off x="2267744" y="764704"/>
          <a:ext cx="4314825" cy="5760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98" name="Plot" r:id="rId3" imgW="6215865" imgH="10767317" progId="Grapher.Document">
                  <p:embed/>
                </p:oleObj>
              </mc:Choice>
              <mc:Fallback>
                <p:oleObj name="Plot" r:id="rId3" imgW="6215865" imgH="10767317" progId="Grapher.Document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744" y="764704"/>
                        <a:ext cx="4314825" cy="57606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07504" y="116632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Межгодовые изменения и линейные тренды первичной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продукции (10</a:t>
            </a:r>
            <a:r>
              <a:rPr lang="ru-RU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гС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год),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различных районах Карского моря в период с 2002 по 2016 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гг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196752"/>
            <a:ext cx="1925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Юго-западный</a:t>
            </a:r>
          </a:p>
          <a:p>
            <a:pPr lvl="0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район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876256" y="1205704"/>
            <a:ext cx="1781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Эстуарий Оби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3105834"/>
            <a:ext cx="12961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Эстуарий</a:t>
            </a:r>
          </a:p>
          <a:p>
            <a:pPr lvl="0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Енисея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04248" y="3105833"/>
            <a:ext cx="1781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 речного</a:t>
            </a:r>
          </a:p>
          <a:p>
            <a:pPr lvl="0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выноса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5013176"/>
            <a:ext cx="1853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Северный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район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820598" y="4643843"/>
            <a:ext cx="1853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Карское море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50681" y="5085184"/>
            <a:ext cx="16049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2 % в год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28% за 14 лет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62712" y="5877272"/>
            <a:ext cx="21107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экстенсивный</a:t>
            </a:r>
          </a:p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рост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525CC-484C-4CE2-A16B-3E9BE690ECDD}" type="slidenum">
              <a:rPr lang="ru-RU" sz="1600" b="1" smtClean="0">
                <a:solidFill>
                  <a:schemeClr val="tx1"/>
                </a:solidFill>
              </a:rPr>
              <a:t>47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31840" y="2745452"/>
            <a:ext cx="4347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solidFill>
                  <a:srgbClr val="FF0000"/>
                </a:solidFill>
              </a:rPr>
              <a:t>!</a:t>
            </a:r>
            <a:endParaRPr lang="ru-RU" sz="6000" dirty="0">
              <a:solidFill>
                <a:srgbClr val="FF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380716" y="5216094"/>
            <a:ext cx="43473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6000" dirty="0">
                <a:solidFill>
                  <a:srgbClr val="FF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8064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4389600"/>
              </p:ext>
            </p:extLst>
          </p:nvPr>
        </p:nvGraphicFramePr>
        <p:xfrm>
          <a:off x="2411760" y="1039962"/>
          <a:ext cx="4086225" cy="55573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70" name="Plot" r:id="rId3" imgW="6318607" imgH="10870058" progId="Grapher.Document">
                  <p:embed/>
                </p:oleObj>
              </mc:Choice>
              <mc:Fallback>
                <p:oleObj name="Plot" r:id="rId3" imgW="6318607" imgH="10870058" progId="Grapher.Document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760" y="1039962"/>
                        <a:ext cx="4086225" cy="555739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23528" y="116632"/>
            <a:ext cx="8496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Межгодовые изменения и линейные тренды нормированной на площадь интегральной  первичной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продукции (</a:t>
            </a:r>
            <a:r>
              <a:rPr lang="ru-RU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мгС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/м</a:t>
            </a:r>
            <a:r>
              <a:rPr lang="ru-RU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день),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различных районах Карского моря в период с 2002 по 2016 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гг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5767" y="1484784"/>
            <a:ext cx="1781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Юго-западный</a:t>
            </a:r>
          </a:p>
          <a:p>
            <a:pPr lvl="0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район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660232" y="1484784"/>
            <a:ext cx="1781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Эстуарий Оби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3114787"/>
            <a:ext cx="11759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Эстуарий</a:t>
            </a:r>
          </a:p>
          <a:p>
            <a:pPr lvl="0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Енисея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678852" y="3141969"/>
            <a:ext cx="1781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 речного</a:t>
            </a:r>
          </a:p>
          <a:p>
            <a:pPr lvl="0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выноса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27478" y="5013176"/>
            <a:ext cx="1781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Северный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район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660232" y="5085184"/>
            <a:ext cx="1781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Карское море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525CC-484C-4CE2-A16B-3E9BE690ECDD}" type="slidenum">
              <a:rPr lang="ru-RU" sz="1600" b="1" smtClean="0">
                <a:solidFill>
                  <a:schemeClr val="tx1"/>
                </a:solidFill>
              </a:rPr>
              <a:t>48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75856" y="4762018"/>
            <a:ext cx="43473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6000" dirty="0">
                <a:solidFill>
                  <a:srgbClr val="FF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4006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525CC-484C-4CE2-A16B-3E9BE690ECDD}" type="slidenum">
              <a:rPr lang="ru-RU" sz="1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fld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03648" y="33365"/>
            <a:ext cx="6749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Продукционное районирование Карского моря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5" r="-17975"/>
          <a:stretch/>
        </p:blipFill>
        <p:spPr bwMode="auto">
          <a:xfrm>
            <a:off x="107504" y="775512"/>
            <a:ext cx="5688632" cy="433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0" r="-19200"/>
          <a:stretch/>
        </p:blipFill>
        <p:spPr bwMode="auto">
          <a:xfrm>
            <a:off x="4370893" y="765825"/>
            <a:ext cx="5904656" cy="433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631884"/>
              </p:ext>
            </p:extLst>
          </p:nvPr>
        </p:nvGraphicFramePr>
        <p:xfrm>
          <a:off x="1403648" y="5373216"/>
          <a:ext cx="6077585" cy="1389888"/>
        </p:xfrm>
        <a:graphic>
          <a:graphicData uri="http://schemas.openxmlformats.org/drawingml/2006/table">
            <a:tbl>
              <a:tblPr firstRow="1" firstCol="1" bandRow="1"/>
              <a:tblGrid>
                <a:gridCol w="868045"/>
                <a:gridCol w="868045"/>
                <a:gridCol w="987776"/>
                <a:gridCol w="748314"/>
                <a:gridCol w="868045"/>
                <a:gridCol w="868680"/>
                <a:gridCol w="86868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Район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Эстуарный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Внутренний шельф (</a:t>
                      </a:r>
                      <a:r>
                        <a:rPr lang="en-US" sz="11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&lt;100 </a:t>
                      </a:r>
                      <a:r>
                        <a:rPr lang="ru-RU" sz="11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м)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Внешний шельф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(100–200м)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Юго-Западный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Северо-Западный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Северо-Восточный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264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180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144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140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130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109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  <a:sym typeface="Symbol"/>
                        </a:rPr>
                        <a:t>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146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120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89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84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78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65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317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413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354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406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374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256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39552" y="4934548"/>
            <a:ext cx="79709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Среднемноголетние (2002-2015 гг.) величины первичной продукции (</a:t>
            </a:r>
            <a:r>
              <a:rPr lang="ru-RU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мгС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/м</a:t>
            </a:r>
            <a:r>
              <a:rPr lang="ru-RU" sz="16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день)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07426" y="569260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1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699583" y="572317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2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535177" y="569260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3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207118" y="572550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4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092527" y="572585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5</a:t>
            </a:r>
            <a:endParaRPr lang="ru-RU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869429" y="573771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6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56019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474347"/>
            <a:ext cx="7992888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                                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исследования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/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Цель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предполагает постановку следующих задач:</a:t>
            </a:r>
          </a:p>
          <a:p>
            <a:pPr algn="just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закономерностей формирования первичной продукции 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лимитирующих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ее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факторов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особенностей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вертикального распределения продукционных характеристик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фитопланктона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верификация региональных моделей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первичной продукции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Восстановление картины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сезонной и межгодовой изменчивости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первичной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продукции с использованием разработанных моделей и спутниковых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данных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Оценка годовых величин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первичной продукции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20272" y="6165304"/>
            <a:ext cx="1828800" cy="365125"/>
          </a:xfrm>
        </p:spPr>
        <p:txBody>
          <a:bodyPr/>
          <a:lstStyle/>
          <a:p>
            <a:fld id="{71F525CC-484C-4CE2-A16B-3E9BE690ECDD}" type="slidenum">
              <a:rPr lang="ru-RU" sz="1600" b="1" smtClean="0">
                <a:solidFill>
                  <a:schemeClr val="tx1"/>
                </a:solidFill>
              </a:rPr>
              <a:t>5</a:t>
            </a:fld>
            <a:endParaRPr lang="ru-R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80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8136904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                                                              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/>
              <a:t> </a:t>
            </a:r>
            <a:r>
              <a:rPr lang="en-US" sz="1600" dirty="0"/>
              <a:t> 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Результаты анализа банка экспедиционных данных 1993 – 2017 гг. позволяют сделать вывод, что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зависимости первичной продукции в столбе воды (ИПП) от содержания хлорофилла и ассимиляционной активности имеют сезонный характер.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Осенью уровень первичной продукции определяется ассимиляционной активностью фитопланктона.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вязь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ИПП с максимальным и средним в столбе воды ассимиляционным числом (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АЧм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ДАЧс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выше, чем летом. В летний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определяющей является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роль биомассы фитопланктона (концентрации хлорофилла, как ее индекса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algn="just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Зависимости ИПП и </a:t>
            </a:r>
            <a:r>
              <a:rPr lang="ru-RU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АЧ</a:t>
            </a:r>
            <a:r>
              <a:rPr lang="ru-RU" sz="1600" b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интенсивности </a:t>
            </a:r>
            <a:r>
              <a:rPr lang="ru-RU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фотосинтетически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активной радиации (ФАР) также имеют сезонный характер.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Летом эта связь практически не выражена из-за отсутствия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лимитирования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первичной продукции светом в условиях полярного дня. В осенний период, в конце вегетационного сезона, уровень инсоляции, по-видимому, становится главным в определении условий формирования первичной продукции Карского моря.</a:t>
            </a:r>
          </a:p>
          <a:p>
            <a:pPr algn="just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Высокие (близкие к 1 мг/м</a:t>
            </a:r>
            <a:r>
              <a:rPr lang="ru-RU" sz="16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более) величины концентрации хлорофилла на поверхности (Хл</a:t>
            </a:r>
            <a:r>
              <a:rPr lang="ru-RU" sz="16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не являются показателем уровня функционирования фитопланктонного сообщества всего фотосинтетического слоя, в котором процесс образования органического вещества протекает, как правило, с невысокими скоростями.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Такой “продукционный парадокс” Карского моря, объясняется невысокой ассимиляционной активностью фитопланктона в слое фотосинтеза, которая приводит к несоответствию высоких величин продукционных параметров на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поверхности их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низким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значениям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столбе воды.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525CC-484C-4CE2-A16B-3E9BE690ECDD}" type="slidenum">
              <a:rPr lang="ru-RU" sz="1600" b="1" smtClean="0">
                <a:solidFill>
                  <a:schemeClr val="tx1"/>
                </a:solidFill>
              </a:rPr>
              <a:t>50</a:t>
            </a:fld>
            <a:endParaRPr lang="ru-R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79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7318" y="836712"/>
            <a:ext cx="842493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Параметризация кривых вертикального распределения концентрации хлорофилла  в водах разной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трофности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показала, что в среднем максимальные величины  регистрировались на поверхности. Убывание содержания хлорофилла с глубиной происходит  линейно или экспоненциально.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Степень проявления глубинного </a:t>
            </a:r>
            <a:r>
              <a:rPr lang="ru-RU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хлорофильного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максимума (ГХМ) носит сезонный характер. Осенью ГХМ был выражен слабо  и отмечается в основном в водах с содержанием хлорофилла на поверхности от 0.1 до 0.5 мг/м</a:t>
            </a:r>
            <a:r>
              <a:rPr lang="ru-RU" sz="16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Вклад ГХМ в ИПП в осенний период составлял от 1 до 27%.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летний период превышение величин концентрации хлорофилла в ГХМ над значениями на поверхности может достигать двух порядков, но его развитие очень локально. Летом вклад первичной продукции, создаваемой в ГХМ, в ИПП столба воды может  составлять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30%.</a:t>
            </a:r>
          </a:p>
          <a:p>
            <a:pPr algn="just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ГХМ в Карском море соответствовало общим для Мирового океана закономерностям.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Устойчивость водного столба, содержание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биогенов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уровень подводной освещенности оказывали приблизительно равное влияние на формирование ГХМ. Максимум хлорофилла на поверхности и локальное проявление ГХМ в Карском море облегчает задачу оценки первичной продукции в столбе воды по спутниковым данным с использованием моделей с вертикальным разрешением.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525CC-484C-4CE2-A16B-3E9BE690ECDD}" type="slidenum">
              <a:rPr lang="ru-RU" sz="1600" b="1" smtClean="0">
                <a:solidFill>
                  <a:schemeClr val="tx1"/>
                </a:solidFill>
              </a:rPr>
              <a:t>51</a:t>
            </a:fld>
            <a:endParaRPr lang="ru-R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49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76672"/>
            <a:ext cx="820891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Из предыдущих выводов следует, что оценка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первичной продукции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Карского моря исключительно по концентрации хлорофилла неточна.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 в модели первичной продукции </a:t>
            </a:r>
            <a:r>
              <a:rPr lang="ru-RU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фотоадаптивных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параметров и приходящей ФАР повышает их эффективность. Разработанные региональные алгоритмы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расчета первичной продукции в столбе воды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Карского моря работают с </a:t>
            </a:r>
            <a:r>
              <a:rPr lang="ru-RU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бóльшей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эффективностью, чем модели, созданные по базам данных из других районов Мирового океана.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Верификация разных типов моделей по экспедиционным данным  показало, что разрешающая по глубине модель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повышает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точность расчетов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ИПП незначительно.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предсказывающей способности моделей по спутниковым данным показало, что обе модели работают с одинаковой точностью. Поэтому,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 рекомендовать интегрированную по глубине модель, как наиболее простую в использовании, для оценки годовой величины ИПП и исследования ее долговременной изменчивости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сезонной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изменчивости первичной продукции в столбе воды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модельным и спутниковым данным позволяет сделать вывод об </a:t>
            </a:r>
            <a:r>
              <a:rPr lang="ru-RU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олиготрофии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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 </a:t>
            </a:r>
            <a:r>
              <a:rPr lang="ru-RU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мгС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/м</a:t>
            </a:r>
            <a:r>
              <a:rPr lang="ru-RU" sz="16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день) Карского моря ранней весной (апрель) и осенью (сентябрь, октябрь). В период с мая по август среднемесячные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величины ИПП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говорят о </a:t>
            </a:r>
            <a:r>
              <a:rPr lang="ru-RU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мезотрофии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Карского моря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(от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до 500 </a:t>
            </a:r>
            <a:r>
              <a:rPr lang="ru-RU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мгС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/м</a:t>
            </a:r>
            <a:r>
              <a:rPr lang="ru-RU" sz="16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день).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Причины невысоких значений ИПП в Карском море заключаются в ее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лимитировании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всеми абиотическими факторами (резкая стратификация водного столба, а также низкие надводная и подводная освещенность, температура и концентрации основных биогенных элементов, прежде всего азота и фосфора).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525CC-484C-4CE2-A16B-3E9BE690ECDD}" type="slidenum">
              <a:rPr lang="ru-RU" sz="1600" b="1" smtClean="0">
                <a:solidFill>
                  <a:schemeClr val="tx1"/>
                </a:solidFill>
              </a:rPr>
              <a:t>52</a:t>
            </a:fld>
            <a:endParaRPr lang="ru-R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50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9212" y="116632"/>
            <a:ext cx="856895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Межгодовые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величин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ИПП Карского моря в период с 2002 по 2016 гг. соответствовали сокращению площади ледового покрова.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течение  этого периода площадь ледового покрытия сокращалась на 1% в год, а  ИПП возрастала в среднем на 2% в год. Наиболее быстро величины ИПП Карского моря возрастали в весенний период (апрель – май).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годовой ИПП происходит в основном за счет увеличения площади, свободной ото льда, а не за счет возрастания скорости фотосинтеза фитопланктона,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которая в исследованный период в целом по морю снижалась. Таким образом,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климатические изменения в этом регионе Арктики приводят к экстенсивному увеличению первичной продукции за счет свободных ото льда площадей, но не к интенсификации процесса фотосинтеза, который продолжает лимитироваться всеми абиотическими факторами. </a:t>
            </a:r>
            <a:endParaRPr lang="ru-RU" sz="1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Проведены новые оценки первичной продукции Карского моря с использованием региональной модели и спутниковых данных.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Среднегодовая (2002 –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гг.) ИПП фитопланктона, рассчитанная для вегетационного сезона (апрель–октябрь), равна 165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мгС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/м</a:t>
            </a:r>
            <a:r>
              <a:rPr lang="ru-RU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день. Годовая первичная продукция фитопланктона составила 35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гС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/м</a:t>
            </a:r>
            <a:r>
              <a:rPr lang="ru-RU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Годовая первичная продукция фитопланктона всей акватории Карского моря  – 13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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16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гС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Годовая продукция ледовой и подледной флоры – 1.7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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16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гС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что составляет 12% от суммарной первичной продукции Карского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моря.</a:t>
            </a:r>
          </a:p>
          <a:p>
            <a:pPr algn="just"/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solidFill>
                  <a:srgbClr val="000000"/>
                </a:solidFill>
                <a:latin typeface="Times New Roman"/>
                <a:ea typeface="Times New Roman"/>
                <a:cs typeface="Device Font 10cpi"/>
              </a:rPr>
              <a:t>10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  <a:cs typeface="Device Font 10cpi"/>
              </a:rPr>
              <a:t>. </a:t>
            </a:r>
            <a:r>
              <a:rPr lang="ru-RU" sz="1600" b="1" dirty="0">
                <a:solidFill>
                  <a:srgbClr val="FF0000"/>
                </a:solidFill>
                <a:latin typeface="Times New Roman"/>
                <a:ea typeface="Times New Roman"/>
                <a:cs typeface="Device Font 10cpi"/>
              </a:rPr>
              <a:t>Опираясь на батиметрические данные, распространение речного стока и статистически достоверно отличающиеся среднемноголетние величины ИПП, в Карском море выделены шесть продукционных районов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  <a:cs typeface="Device Font 10cpi"/>
              </a:rPr>
              <a:t>.  1. Эстуарный (эстуарии Оби и Енисея и прилежащий шельф); 2. Внутренний шельф (&lt; 100 м); 3. Внешний шельф (100–200 м); 4. Юго-Западный район (</a:t>
            </a:r>
            <a:r>
              <a:rPr lang="ru-RU" sz="1600" dirty="0" err="1">
                <a:solidFill>
                  <a:srgbClr val="000000"/>
                </a:solidFill>
                <a:latin typeface="Times New Roman"/>
                <a:ea typeface="Times New Roman"/>
                <a:cs typeface="Device Font 10cpi"/>
              </a:rPr>
              <a:t>Новоземельская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  <a:cs typeface="Device Font 10cpi"/>
              </a:rPr>
              <a:t> впадина и прилежащие акватории); 5. Северо-Западный (желоб Св. Анны); 6. Северо-Восточный (желоб Воронина).</a:t>
            </a:r>
            <a:endParaRPr lang="ru-RU" sz="1600" dirty="0">
              <a:latin typeface="Device Font 10cpi"/>
              <a:ea typeface="Times New Roman"/>
              <a:cs typeface="Device Font 10cpi"/>
            </a:endParaRPr>
          </a:p>
          <a:p>
            <a:pPr algn="just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525CC-484C-4CE2-A16B-3E9BE690ECDD}" type="slidenum">
              <a:rPr lang="ru-RU" sz="1600" b="1" smtClean="0">
                <a:solidFill>
                  <a:schemeClr val="tx1"/>
                </a:solidFill>
              </a:rPr>
              <a:t>53</a:t>
            </a:fld>
            <a:endParaRPr lang="ru-R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0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D:\KaraSea\69_Keldysh\Foto\ph_AMK_69\IMG_68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16800" y="-13030200"/>
            <a:ext cx="5637600" cy="37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D:\KaraSea\69_Keldysh\Foto\ph_AMK_69\IMG_68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16800" y="-13030200"/>
            <a:ext cx="11037600" cy="73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Picture 5" descr="D:\KaraSea\69_Keldysh\Foto\ph_AMK_69\IMG_68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75656" y="2519362"/>
            <a:ext cx="64861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106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z="1600" b="1" smtClean="0">
                <a:solidFill>
                  <a:prstClr val="black"/>
                </a:solidFill>
              </a:rPr>
              <a:pPr/>
              <a:t>55</a:t>
            </a:fld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31840" y="457508"/>
            <a:ext cx="2335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АЧ = ПП / </a:t>
            </a:r>
            <a:r>
              <a:rPr lang="ru-RU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</a:t>
            </a:r>
            <a:endParaRPr lang="ru-RU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973" y="1185806"/>
            <a:ext cx="79691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Правомерно ли исследовать зависимость между частным и делителем или</a:t>
            </a:r>
          </a:p>
          <a:p>
            <a:pPr algn="ctr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делимым дроби?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380" y="1916832"/>
            <a:ext cx="8769772" cy="4124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Кроме математического у дроби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АЧ = ПП / 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есть еще и экологический смысл:</a:t>
            </a:r>
          </a:p>
          <a:p>
            <a:pPr algn="ctr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 величина показывает способность единицы биомассы, </a:t>
            </a:r>
          </a:p>
          <a:p>
            <a:pPr algn="ctr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выраженной в хлорофилле, ассимилировать углерод</a:t>
            </a:r>
          </a:p>
          <a:p>
            <a:pPr algn="ctr"/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Связь ПП и АЧ неочевидна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может быть разной, потому что ПП зависит</a:t>
            </a:r>
          </a:p>
          <a:p>
            <a:pPr algn="ctr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одновременно от других биотических факторов</a:t>
            </a:r>
          </a:p>
          <a:p>
            <a:pPr algn="ctr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(например, биомасса, размерный и видовой состав), а не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с тем, с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каким</a:t>
            </a:r>
          </a:p>
          <a:p>
            <a:pPr algn="ctr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эту связь пытаемся установить</a:t>
            </a:r>
          </a:p>
          <a:p>
            <a:pPr algn="ctr"/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Интенсивность фотосинтеза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 первичной продукции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исследовать зависимость величины первичной продукции (ПП) от </a:t>
            </a:r>
          </a:p>
          <a:p>
            <a:pPr algn="ctr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ассимиляционной способности фитопланктона (АЧ) вполне правомерно</a:t>
            </a:r>
          </a:p>
          <a:p>
            <a:pPr algn="ctr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32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z="1800" b="1" smtClean="0">
                <a:solidFill>
                  <a:prstClr val="black"/>
                </a:solidFill>
              </a:rPr>
              <a:pPr/>
              <a:t>56</a:t>
            </a:fld>
            <a:endParaRPr lang="ru-RU" sz="1800" b="1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268760"/>
            <a:ext cx="3816424" cy="38772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1" y="1285963"/>
            <a:ext cx="3664336" cy="38772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7544" y="76379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Зависимости первичной продукции (ПП) от дневного ассимиляционного числа    (ДАЧ) в Карском море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79712" y="5517232"/>
            <a:ext cx="9597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Лето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72200" y="5548009"/>
            <a:ext cx="1041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Осень</a:t>
            </a:r>
          </a:p>
        </p:txBody>
      </p:sp>
    </p:spTree>
    <p:extLst>
      <p:ext uri="{BB962C8B-B14F-4D97-AF65-F5344CB8AC3E}">
        <p14:creationId xmlns:p14="http://schemas.microsoft.com/office/powerpoint/2010/main" val="293659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z="1800" b="1" smtClean="0">
                <a:solidFill>
                  <a:schemeClr val="tx1"/>
                </a:solidFill>
              </a:rPr>
              <a:pPr/>
              <a:t>57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8" y="849275"/>
            <a:ext cx="4903043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7584" y="1902532"/>
            <a:ext cx="288032" cy="5183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475656" y="2708920"/>
            <a:ext cx="360040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411760" y="1536405"/>
            <a:ext cx="504056" cy="529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923928" y="1340768"/>
            <a:ext cx="576064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063080" y="4221088"/>
            <a:ext cx="356791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271500" y="1628040"/>
            <a:ext cx="8318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АЧ</a:t>
            </a:r>
            <a:r>
              <a:rPr lang="en-US" sz="20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89541" y="3747801"/>
            <a:ext cx="450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000" b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47664" y="3670857"/>
            <a:ext cx="410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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03373" y="188640"/>
            <a:ext cx="69865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Параметры световой кривой фотосинтеза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00192" y="1465620"/>
            <a:ext cx="23535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 = АЧ</a:t>
            </a:r>
            <a:r>
              <a:rPr lang="en-US" sz="28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max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/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E</a:t>
            </a:r>
            <a:r>
              <a:rPr lang="en-US" sz="2800" b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k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181" y="5229200"/>
            <a:ext cx="89196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Зависимости эффективности фотосинтеза (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) от максимального ассимиляционного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числа (АЧ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max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)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и светового насыщения (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E</a:t>
            </a:r>
            <a:r>
              <a:rPr lang="en-US" b="1" baseline="-25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k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)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изучают в каждой работе,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посвященной параметрам световых кривых фотосинтеза, несмотря на то, что это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числитель и знаменатель дроби 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12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ctor of science\Pictures\Презентация\PP_AN_Chl_DCM_to explain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836712"/>
            <a:ext cx="2952328" cy="439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Doctor of science\Pictures\Презентация\PP_AN_Chl_ without DCM to explain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836712"/>
            <a:ext cx="2952328" cy="439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71800" y="67271"/>
            <a:ext cx="16074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АЧ</a:t>
            </a:r>
            <a:r>
              <a:rPr lang="en-US" sz="44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4067944" y="980728"/>
            <a:ext cx="1440160" cy="50405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flipH="1">
            <a:off x="2771800" y="836712"/>
            <a:ext cx="576064" cy="57606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012160" y="188640"/>
            <a:ext cx="3076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ИПП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 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АЧ</a:t>
            </a:r>
            <a:r>
              <a:rPr lang="ru-RU" b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с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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Хл</a:t>
            </a:r>
            <a:r>
              <a:rPr lang="ru-RU" b="1" baseline="-25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с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 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Z</a:t>
            </a:r>
            <a:r>
              <a:rPr lang="ru-RU" b="1" baseline="-25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фс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 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DL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0040" y="89838"/>
            <a:ext cx="27727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</a:rPr>
              <a:t>Интенсивность фотосинтеза</a:t>
            </a:r>
          </a:p>
          <a:p>
            <a:r>
              <a:rPr lang="ru-RU" sz="1600" b="1" dirty="0">
                <a:solidFill>
                  <a:srgbClr val="FF0000"/>
                </a:solidFill>
              </a:rPr>
              <a:t> при освещенности, близкой</a:t>
            </a:r>
          </a:p>
          <a:p>
            <a:r>
              <a:rPr lang="ru-RU" sz="1600" b="1" dirty="0">
                <a:solidFill>
                  <a:srgbClr val="FF0000"/>
                </a:solidFill>
              </a:rPr>
              <a:t>            к насыщению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44914" y="94183"/>
            <a:ext cx="1371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Биогены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84168" y="1212721"/>
            <a:ext cx="2860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</a:t>
            </a:r>
            <a:r>
              <a:rPr lang="en-US" sz="2000" b="1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АЧ</a:t>
            </a:r>
            <a:r>
              <a:rPr lang="en-US" sz="20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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Хл</a:t>
            </a:r>
            <a:r>
              <a:rPr lang="en-US" sz="2000" b="1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z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 DL 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15273" y="2123563"/>
            <a:ext cx="8420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АЧ</a:t>
            </a:r>
            <a:r>
              <a:rPr lang="ru-RU" sz="3200" b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94601" y="3356992"/>
            <a:ext cx="39942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</a:rPr>
              <a:t>     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 по глубине,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биогены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Т, 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ru-RU" b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фс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Вертикальное распределение</a:t>
            </a:r>
          </a:p>
          <a:p>
            <a:pPr algn="ctr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хлорофилла</a:t>
            </a:r>
          </a:p>
        </p:txBody>
      </p:sp>
      <p:cxnSp>
        <p:nvCxnSpPr>
          <p:cNvPr id="14" name="Прямая со стрелкой 13"/>
          <p:cNvCxnSpPr>
            <a:stCxn id="12" idx="0"/>
            <a:endCxn id="11" idx="2"/>
          </p:cNvCxnSpPr>
          <p:nvPr/>
        </p:nvCxnSpPr>
        <p:spPr>
          <a:xfrm flipV="1">
            <a:off x="7091719" y="2708338"/>
            <a:ext cx="244599" cy="64865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97451" y="5517232"/>
            <a:ext cx="25724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АЧ</a:t>
            </a:r>
            <a:r>
              <a:rPr lang="en-US" sz="36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 </a:t>
            </a:r>
            <a:r>
              <a:rPr lang="ru-RU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АЧ</a:t>
            </a:r>
            <a:r>
              <a:rPr lang="ru-RU" sz="3600" b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с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304" y="5419747"/>
            <a:ext cx="1620181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387605" y="5667420"/>
            <a:ext cx="12203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АЧ</a:t>
            </a:r>
            <a:r>
              <a:rPr lang="en-US" sz="32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61411" y="5667420"/>
            <a:ext cx="17860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ИПП = 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526116" y="631520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8762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525CC-484C-4CE2-A16B-3E9BE690ECDD}" type="slidenum">
              <a:rPr lang="ru-RU" sz="1800" b="1" smtClean="0">
                <a:solidFill>
                  <a:schemeClr val="tx1"/>
                </a:solidFill>
              </a:rPr>
              <a:t>59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6632"/>
            <a:ext cx="686435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51347" y="1340768"/>
            <a:ext cx="82809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Описательная концепция.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“…в основе которой лежит следующее утверждение: обобщение всех доступных материалов об изучаемом объекте позволяет мысленно воссоздать целостный образ объекта и логическим путем расчленить его на конечное множество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пространственно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локализованных целостностей более низкого порядка, выступающих в роли таксонов районирования. В рамках этой концепции качество районирования определяется компетентностью исследователя…” (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Блануца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Интегральное экологическое районирование: концепция и методы 1993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lvl="0" algn="just"/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Частный подход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районирование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по одному признаку и ставит своей целью решение узкоспециализированной задачи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Баканов. Основы физико-географического районирования 1990).</a:t>
            </a:r>
          </a:p>
        </p:txBody>
      </p:sp>
    </p:spTree>
    <p:extLst>
      <p:ext uri="{BB962C8B-B14F-4D97-AF65-F5344CB8AC3E}">
        <p14:creationId xmlns:p14="http://schemas.microsoft.com/office/powerpoint/2010/main" val="123830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7371" y="205633"/>
            <a:ext cx="8280920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Научная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новизна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</a:t>
            </a:r>
          </a:p>
          <a:p>
            <a:pPr algn="just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1.Создан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уникальный в мире банк данных по продукционным характеристикам фитопланктона и абиотическим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факторам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2.Впервые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исследование закономерностей формирования первичной продукции Карского моря, определены лимитирующие ее факторы и разработаны  концептуальные основы моделирования интегральной первичной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продукции </a:t>
            </a:r>
          </a:p>
          <a:p>
            <a:pPr algn="just"/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3.Впервые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проведена оценка роли удельной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интенсивности фотосинтеза 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светового фактора для первичного продуцирования в Карском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море</a:t>
            </a:r>
          </a:p>
          <a:p>
            <a:pPr algn="just"/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.Впервые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изучено вертикальное распределение продукционных показателей фитопланктона Карского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моря</a:t>
            </a:r>
          </a:p>
          <a:p>
            <a:pPr algn="just"/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Впервые разработаны и верифицированы региональные модели первичной продукции в столбе воды Карского моря, показано их преимущество при расчетах по сравнению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нерегиональными алгоритмами</a:t>
            </a:r>
          </a:p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6.Впервые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морей Сибирской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Арктики показана роль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фотофизиологических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показателей в повышении эффективности моделей первичной продукции. В тоже время роль вертикального разрешения в увеличении воспроизводимости моделей признана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незначительной</a:t>
            </a:r>
          </a:p>
          <a:p>
            <a:pPr algn="just"/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Разработанный методический подход был впервые применен для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оценки первичной продукции Карского моря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исследования ее сезонной и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межгодовой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изменчивости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948264" y="6453336"/>
            <a:ext cx="2133600" cy="365125"/>
          </a:xfrm>
        </p:spPr>
        <p:txBody>
          <a:bodyPr/>
          <a:lstStyle/>
          <a:p>
            <a:fld id="{71F525CC-484C-4CE2-A16B-3E9BE690ECDD}" type="slidenum">
              <a:rPr lang="ru-RU" sz="1600" b="1" smtClean="0">
                <a:solidFill>
                  <a:schemeClr val="tx1"/>
                </a:solidFill>
              </a:rPr>
              <a:t>6</a:t>
            </a:fld>
            <a:endParaRPr lang="ru-R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03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525CC-484C-4CE2-A16B-3E9BE690ECDD}" type="slidenum">
              <a:rPr lang="ru-RU" smtClean="0"/>
              <a:t>60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59056" y="1543695"/>
            <a:ext cx="84969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0000"/>
                </a:solidFill>
                <a:latin typeface="Helvetica"/>
              </a:rPr>
              <a:t>Обобщение </a:t>
            </a:r>
            <a:r>
              <a:rPr lang="ru-RU" b="1" dirty="0" smtClean="0">
                <a:solidFill>
                  <a:srgbClr val="FF0000"/>
                </a:solidFill>
                <a:latin typeface="Helvetica"/>
              </a:rPr>
              <a:t>одна</a:t>
            </a:r>
            <a:r>
              <a:rPr lang="ru-RU" b="1" dirty="0">
                <a:solidFill>
                  <a:srgbClr val="FF0000"/>
                </a:solidFill>
                <a:latin typeface="Helvetica"/>
              </a:rPr>
              <a:t> из основных характеристик познавательных процессов</a:t>
            </a:r>
            <a:r>
              <a:rPr lang="ru-RU" dirty="0">
                <a:solidFill>
                  <a:srgbClr val="000000"/>
                </a:solidFill>
                <a:latin typeface="Helvetica"/>
              </a:rPr>
              <a:t>, </a:t>
            </a:r>
            <a:r>
              <a:rPr lang="ru-RU" dirty="0" smtClean="0">
                <a:solidFill>
                  <a:srgbClr val="000000"/>
                </a:solidFill>
                <a:latin typeface="Helvetica"/>
              </a:rPr>
              <a:t>состоящая </a:t>
            </a:r>
            <a:r>
              <a:rPr lang="ru-RU" dirty="0">
                <a:solidFill>
                  <a:srgbClr val="000000"/>
                </a:solidFill>
                <a:latin typeface="Helvetica"/>
              </a:rPr>
              <a:t> </a:t>
            </a:r>
            <a:r>
              <a:rPr lang="ru-RU" dirty="0" smtClean="0">
                <a:solidFill>
                  <a:srgbClr val="000000"/>
                </a:solidFill>
                <a:latin typeface="Helvetica"/>
              </a:rPr>
              <a:t>в</a:t>
            </a:r>
          </a:p>
          <a:p>
            <a:pPr algn="ctr"/>
            <a:endParaRPr lang="ru-RU" dirty="0" smtClean="0">
              <a:solidFill>
                <a:srgbClr val="000000"/>
              </a:solidFill>
              <a:latin typeface="Helvetica"/>
            </a:endParaRPr>
          </a:p>
          <a:p>
            <a:pPr algn="ctr"/>
            <a:r>
              <a:rPr lang="ru-RU" dirty="0" smtClean="0">
                <a:solidFill>
                  <a:srgbClr val="000000"/>
                </a:solidFill>
                <a:latin typeface="Helvetica"/>
              </a:rPr>
              <a:t>выделении</a:t>
            </a:r>
            <a:r>
              <a:rPr lang="ru-RU" dirty="0">
                <a:solidFill>
                  <a:srgbClr val="000000"/>
                </a:solidFill>
                <a:latin typeface="Helvetica"/>
              </a:rPr>
              <a:t> </a:t>
            </a:r>
            <a:r>
              <a:rPr lang="ru-RU" dirty="0" smtClean="0">
                <a:solidFill>
                  <a:srgbClr val="000000"/>
                </a:solidFill>
                <a:latin typeface="Helvetica"/>
              </a:rPr>
              <a:t>и фиксации</a:t>
            </a:r>
            <a:r>
              <a:rPr lang="ru-RU" dirty="0">
                <a:solidFill>
                  <a:srgbClr val="000000"/>
                </a:solidFill>
                <a:latin typeface="Helvetica"/>
              </a:rPr>
              <a:t> относительно </a:t>
            </a:r>
            <a:r>
              <a:rPr lang="ru-RU" dirty="0" smtClean="0">
                <a:solidFill>
                  <a:srgbClr val="000000"/>
                </a:solidFill>
                <a:latin typeface="Helvetica"/>
              </a:rPr>
              <a:t>устойчивых</a:t>
            </a:r>
            <a:r>
              <a:rPr lang="ru-RU" dirty="0">
                <a:solidFill>
                  <a:srgbClr val="000000"/>
                </a:solidFill>
                <a:latin typeface="Helvetica"/>
              </a:rPr>
              <a:t> </a:t>
            </a:r>
            <a:r>
              <a:rPr lang="ru-RU" b="1" dirty="0" smtClean="0">
                <a:solidFill>
                  <a:srgbClr val="FF0000"/>
                </a:solidFill>
                <a:latin typeface="Helvetica"/>
              </a:rPr>
              <a:t>свойств окружающего мира</a:t>
            </a:r>
          </a:p>
          <a:p>
            <a:pPr algn="just"/>
            <a:endParaRPr lang="ru-RU" dirty="0" smtClean="0">
              <a:solidFill>
                <a:srgbClr val="000000"/>
              </a:solidFill>
              <a:latin typeface="Helvetica"/>
            </a:endParaRPr>
          </a:p>
          <a:p>
            <a:pPr algn="just"/>
            <a:r>
              <a:rPr lang="ru-RU" i="1" dirty="0">
                <a:solidFill>
                  <a:srgbClr val="000000"/>
                </a:solidFill>
                <a:latin typeface="Helvetica"/>
              </a:rPr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355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525CC-484C-4CE2-A16B-3E9BE690ECDD}" type="slidenum">
              <a:rPr lang="ru-RU" sz="1600" b="1" smtClean="0">
                <a:solidFill>
                  <a:schemeClr val="tx1"/>
                </a:solidFill>
              </a:rPr>
              <a:t>61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8352928" cy="496855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46836" y="266745"/>
            <a:ext cx="78834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факторов среды на формирование первичной продукции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Карского моря (осенние данные)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55483" y="5303979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525CC-484C-4CE2-A16B-3E9BE690ECDD}" type="slidenum">
              <a:rPr lang="ru-RU" smtClean="0"/>
              <a:t>62</a:t>
            </a:fld>
            <a:endParaRPr lang="ru-RU"/>
          </a:p>
        </p:txBody>
      </p:sp>
      <p:pic>
        <p:nvPicPr>
          <p:cNvPr id="3" name="Рисунок 2" descr="D:\KaraSea\Оценка ПП Карского моря\Pics\Pics_true\Kara Sea_zone_Xgray.t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496944" cy="6120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427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1590523"/>
              </p:ext>
            </p:extLst>
          </p:nvPr>
        </p:nvGraphicFramePr>
        <p:xfrm>
          <a:off x="323528" y="1052736"/>
          <a:ext cx="4030457" cy="284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6" name="Plot" r:id="rId3" imgW="6180083" imgH="4845269" progId="Grapher.Document">
                  <p:embed/>
                </p:oleObj>
              </mc:Choice>
              <mc:Fallback>
                <p:oleObj name="Plot" r:id="rId3" imgW="6180083" imgH="4845269" progId="Grapher.Document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1052736"/>
                        <a:ext cx="4030457" cy="284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3554830"/>
              </p:ext>
            </p:extLst>
          </p:nvPr>
        </p:nvGraphicFramePr>
        <p:xfrm>
          <a:off x="4644008" y="3501008"/>
          <a:ext cx="3995348" cy="284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7" name="Plot" r:id="rId5" imgW="6109855" imgH="4842164" progId="Grapher.Document">
                  <p:embed/>
                </p:oleObj>
              </mc:Choice>
              <mc:Fallback>
                <p:oleObj name="Plot" r:id="rId5" imgW="6109855" imgH="4842164" progId="Grapher.Document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4008" y="3501008"/>
                        <a:ext cx="3995348" cy="284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95536" y="116632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Межгодовая изменчивость (2002 – 2016 гг.) стока Енисея и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Оби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его аномалии, как отклонения от средней климатической величины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59632" y="4221088"/>
            <a:ext cx="2497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Речной сток, км</a:t>
            </a:r>
            <a:r>
              <a:rPr lang="ru-RU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год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60032" y="2509735"/>
            <a:ext cx="38179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Аномалии речного стока,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</a:t>
            </a:r>
            <a:r>
              <a:rPr lang="ru-RU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год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525CC-484C-4CE2-A16B-3E9BE690ECDD}" type="slidenum">
              <a:rPr lang="ru-RU" sz="1600" b="1" smtClean="0">
                <a:solidFill>
                  <a:schemeClr val="tx1"/>
                </a:solidFill>
              </a:rPr>
              <a:t>63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19" y="6093296"/>
            <a:ext cx="4294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Данные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Arctic Great Rivers Observatory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32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7775554"/>
              </p:ext>
            </p:extLst>
          </p:nvPr>
        </p:nvGraphicFramePr>
        <p:xfrm>
          <a:off x="179512" y="1196752"/>
          <a:ext cx="8784977" cy="522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080120"/>
                <a:gridCol w="720080"/>
                <a:gridCol w="648072"/>
                <a:gridCol w="720080"/>
                <a:gridCol w="507893"/>
                <a:gridCol w="774983"/>
                <a:gridCol w="885693"/>
                <a:gridCol w="1328540"/>
                <a:gridCol w="996407"/>
                <a:gridCol w="1123109"/>
              </a:tblGrid>
              <a:tr h="257175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Трофический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уровень</a:t>
                      </a:r>
                    </a:p>
                  </a:txBody>
                  <a:tcPr marL="62228" marR="622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Число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станций с </a:t>
                      </a:r>
                      <a:r>
                        <a:rPr lang="ru-RU" sz="1100" b="1" dirty="0" err="1">
                          <a:effectLst/>
                          <a:latin typeface="Times New Roman"/>
                          <a:ea typeface="Times New Roman"/>
                        </a:rPr>
                        <a:t>Хл</a:t>
                      </a:r>
                      <a:r>
                        <a:rPr lang="ru-RU" sz="1100" b="1" baseline="-25000" dirty="0" err="1">
                          <a:effectLst/>
                          <a:latin typeface="Times New Roman"/>
                          <a:ea typeface="Times New Roman"/>
                        </a:rPr>
                        <a:t>м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228" marR="622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Кол-во ст. с </a:t>
                      </a:r>
                      <a:r>
                        <a:rPr lang="ru-RU" sz="1100" b="1" dirty="0" err="1">
                          <a:effectLst/>
                          <a:latin typeface="Times New Roman"/>
                          <a:ea typeface="Times New Roman"/>
                        </a:rPr>
                        <a:t>Хл</a:t>
                      </a:r>
                      <a:r>
                        <a:rPr lang="ru-RU" sz="1100" b="1" baseline="-25000" dirty="0" err="1">
                          <a:effectLst/>
                          <a:latin typeface="Times New Roman"/>
                          <a:ea typeface="Times New Roman"/>
                        </a:rPr>
                        <a:t>м</a:t>
                      </a: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 в % от общего числа</a:t>
                      </a:r>
                    </a:p>
                  </a:txBody>
                  <a:tcPr marL="62228" marR="622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Толщина слоя </a:t>
                      </a:r>
                      <a:r>
                        <a:rPr lang="ru-RU" sz="1100" b="1" dirty="0" err="1">
                          <a:effectLst/>
                          <a:latin typeface="Times New Roman"/>
                          <a:ea typeface="Times New Roman"/>
                        </a:rPr>
                        <a:t>Хл</a:t>
                      </a:r>
                      <a:r>
                        <a:rPr lang="ru-RU" sz="1100" b="1" baseline="-25000" dirty="0" err="1">
                          <a:effectLst/>
                          <a:latin typeface="Times New Roman"/>
                          <a:ea typeface="Times New Roman"/>
                        </a:rPr>
                        <a:t>м</a:t>
                      </a:r>
                      <a:r>
                        <a:rPr lang="ru-RU" sz="1100" b="1" baseline="-25000" dirty="0">
                          <a:effectLst/>
                          <a:latin typeface="Times New Roman"/>
                          <a:ea typeface="Times New Roman"/>
                        </a:rPr>
                        <a:t>,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м</a:t>
                      </a:r>
                    </a:p>
                  </a:txBody>
                  <a:tcPr marL="62228" marR="622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err="1">
                          <a:effectLst/>
                          <a:latin typeface="Times New Roman"/>
                          <a:ea typeface="Times New Roman"/>
                        </a:rPr>
                        <a:t>Хл</a:t>
                      </a:r>
                      <a:r>
                        <a:rPr lang="ru-RU" sz="1100" b="1" baseline="-25000" dirty="0" err="1">
                          <a:effectLst/>
                          <a:latin typeface="Times New Roman"/>
                          <a:ea typeface="Times New Roman"/>
                        </a:rPr>
                        <a:t>м</a:t>
                      </a: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, мг/м</a:t>
                      </a:r>
                      <a:r>
                        <a:rPr lang="ru-RU" sz="1100" b="1" baseline="30000" dirty="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228" marR="622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Глубина залегания </a:t>
                      </a:r>
                      <a:r>
                        <a:rPr lang="ru-RU" sz="1100" b="1" dirty="0" err="1">
                          <a:effectLst/>
                          <a:latin typeface="Times New Roman"/>
                          <a:ea typeface="Times New Roman"/>
                        </a:rPr>
                        <a:t>Хл</a:t>
                      </a:r>
                      <a:r>
                        <a:rPr lang="ru-RU" sz="1100" b="1" baseline="-25000" dirty="0" err="1">
                          <a:effectLst/>
                          <a:latin typeface="Times New Roman"/>
                          <a:ea typeface="Times New Roman"/>
                        </a:rPr>
                        <a:t>м</a:t>
                      </a:r>
                      <a:r>
                        <a:rPr lang="ru-RU" sz="1100" b="1" baseline="-25000" dirty="0">
                          <a:effectLst/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м</a:t>
                      </a:r>
                    </a:p>
                  </a:txBody>
                  <a:tcPr marL="62228" marR="622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err="1">
                          <a:effectLst/>
                          <a:latin typeface="Times New Roman"/>
                          <a:ea typeface="Times New Roman"/>
                        </a:rPr>
                        <a:t>Хл</a:t>
                      </a:r>
                      <a:r>
                        <a:rPr lang="ru-RU" sz="1100" b="1" baseline="-25000" dirty="0" err="1">
                          <a:effectLst/>
                          <a:latin typeface="Times New Roman"/>
                          <a:ea typeface="Times New Roman"/>
                        </a:rPr>
                        <a:t>м</a:t>
                      </a: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/Хл</a:t>
                      </a:r>
                      <a:r>
                        <a:rPr lang="ru-RU" sz="1100" b="1" baseline="-25000" dirty="0"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228" marR="622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</a:rPr>
                        <a:t>ΣХл</a:t>
                      </a:r>
                      <a:r>
                        <a:rPr lang="ru-RU" sz="1100" b="1" baseline="-25000">
                          <a:effectLst/>
                          <a:latin typeface="Times New Roman"/>
                          <a:ea typeface="Times New Roman"/>
                        </a:rPr>
                        <a:t>м</a:t>
                      </a: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</a:rPr>
                        <a:t>/ΣХл</a:t>
                      </a:r>
                      <a:r>
                        <a:rPr lang="ru-RU" sz="1100" b="1" baseline="-25000">
                          <a:effectLst/>
                          <a:latin typeface="Times New Roman"/>
                          <a:ea typeface="Times New Roman"/>
                        </a:rPr>
                        <a:t>1.5фс</a:t>
                      </a: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</a:rPr>
                        <a:t>, %</a:t>
                      </a:r>
                    </a:p>
                  </a:txBody>
                  <a:tcPr marL="62228" marR="622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</a:rPr>
                        <a:t>ΣПП</a:t>
                      </a:r>
                      <a:r>
                        <a:rPr lang="ru-RU" sz="1100" b="1" baseline="-25000">
                          <a:effectLst/>
                          <a:latin typeface="Times New Roman"/>
                          <a:ea typeface="Times New Roman"/>
                        </a:rPr>
                        <a:t>м</a:t>
                      </a: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</a:rPr>
                        <a:t>/ПП</a:t>
                      </a:r>
                      <a:r>
                        <a:rPr lang="ru-RU" sz="1100" b="1" baseline="-25000">
                          <a:effectLst/>
                          <a:latin typeface="Times New Roman"/>
                          <a:ea typeface="Times New Roman"/>
                        </a:rPr>
                        <a:t>фс</a:t>
                      </a: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</a:rPr>
                        <a:t>, %</a:t>
                      </a:r>
                    </a:p>
                  </a:txBody>
                  <a:tcPr marL="62228" marR="622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</a:rPr>
                        <a:t>Кол-во станций с хлорофильным максимумом ниже Н</a:t>
                      </a:r>
                      <a:r>
                        <a:rPr lang="ru-RU" sz="1100" b="1" baseline="-25000">
                          <a:effectLst/>
                          <a:latin typeface="Times New Roman"/>
                          <a:ea typeface="Times New Roman"/>
                        </a:rPr>
                        <a:t>фс</a:t>
                      </a:r>
                      <a:endParaRPr lang="ru-RU" sz="11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228" marR="622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15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</a:rPr>
                        <a:t>0.1 – 0.5</a:t>
                      </a:r>
                    </a:p>
                  </a:txBody>
                  <a:tcPr marL="62228" marR="622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</a:rPr>
                        <a:t>17</a:t>
                      </a:r>
                    </a:p>
                  </a:txBody>
                  <a:tcPr marL="62228" marR="622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</a:rPr>
                        <a:t>68</a:t>
                      </a:r>
                    </a:p>
                  </a:txBody>
                  <a:tcPr marL="62228" marR="622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sng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  <a:r>
                        <a:rPr lang="en-US" sz="1100" b="1" u="sng">
                          <a:effectLst/>
                          <a:latin typeface="Times New Roman"/>
                          <a:ea typeface="Times New Roman"/>
                        </a:rPr>
                        <a:t>–</a:t>
                      </a:r>
                      <a:r>
                        <a:rPr lang="ru-RU" sz="1100" b="1" u="sng">
                          <a:effectLst/>
                          <a:latin typeface="Times New Roman"/>
                          <a:ea typeface="Times New Roman"/>
                        </a:rPr>
                        <a:t>28**</a:t>
                      </a:r>
                      <a:endParaRPr lang="ru-RU" sz="1100" b="1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</a:rPr>
                        <a:t>13</a:t>
                      </a:r>
                    </a:p>
                  </a:txBody>
                  <a:tcPr marL="62228" marR="622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sng">
                          <a:effectLst/>
                          <a:latin typeface="Times New Roman"/>
                          <a:ea typeface="Times New Roman"/>
                        </a:rPr>
                        <a:t>0.29–1.26</a:t>
                      </a:r>
                      <a:endParaRPr lang="ru-RU" sz="1100" b="1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</a:rPr>
                        <a:t>0.71</a:t>
                      </a:r>
                    </a:p>
                  </a:txBody>
                  <a:tcPr marL="62228" marR="622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sng" dirty="0">
                          <a:effectLst/>
                          <a:latin typeface="Times New Roman"/>
                          <a:ea typeface="Times New Roman"/>
                        </a:rPr>
                        <a:t>9–40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20</a:t>
                      </a:r>
                    </a:p>
                  </a:txBody>
                  <a:tcPr marL="62228" marR="622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sng" dirty="0">
                          <a:effectLst/>
                          <a:latin typeface="Times New Roman"/>
                          <a:ea typeface="Times New Roman"/>
                        </a:rPr>
                        <a:t>1.22–3.56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2.16</a:t>
                      </a:r>
                    </a:p>
                  </a:txBody>
                  <a:tcPr marL="62228" marR="622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 u="sng">
                          <a:effectLst/>
                          <a:latin typeface="Times New Roman"/>
                          <a:ea typeface="Times New Roman"/>
                        </a:rPr>
                        <a:t>30–39</a:t>
                      </a:r>
                      <a:endParaRPr lang="ru-RU" sz="1100" b="1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</a:rPr>
                        <a:t>34</a:t>
                      </a:r>
                      <a:endParaRPr lang="ru-RU" sz="11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228" marR="622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 u="sng">
                          <a:effectLst/>
                          <a:latin typeface="Times New Roman"/>
                          <a:ea typeface="Times New Roman"/>
                        </a:rPr>
                        <a:t>5–46</a:t>
                      </a:r>
                      <a:endParaRPr lang="ru-RU" sz="1100" b="1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</a:rPr>
                        <a:t>23</a:t>
                      </a:r>
                      <a:endParaRPr lang="ru-RU" sz="11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228" marR="622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11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228" marR="622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15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</a:rPr>
                        <a:t>0.5 – 1.0</a:t>
                      </a:r>
                    </a:p>
                  </a:txBody>
                  <a:tcPr marL="62228" marR="622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</a:p>
                  </a:txBody>
                  <a:tcPr marL="62228" marR="622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</a:rPr>
                        <a:t>17</a:t>
                      </a:r>
                    </a:p>
                  </a:txBody>
                  <a:tcPr marL="62228" marR="622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sng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r>
                        <a:rPr lang="en-US" sz="1100" b="1" u="sng">
                          <a:effectLst/>
                          <a:latin typeface="Times New Roman"/>
                          <a:ea typeface="Times New Roman"/>
                        </a:rPr>
                        <a:t>–</a:t>
                      </a:r>
                      <a:r>
                        <a:rPr lang="ru-RU" sz="1100" b="1" u="sng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  <a:endParaRPr lang="ru-RU" sz="1100" b="1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</a:p>
                  </a:txBody>
                  <a:tcPr marL="62228" marR="622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sng">
                          <a:effectLst/>
                          <a:latin typeface="Times New Roman"/>
                          <a:ea typeface="Times New Roman"/>
                        </a:rPr>
                        <a:t>0.71–1.73</a:t>
                      </a:r>
                      <a:endParaRPr lang="ru-RU" sz="1100" b="1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</a:rPr>
                        <a:t>1.06</a:t>
                      </a:r>
                    </a:p>
                  </a:txBody>
                  <a:tcPr marL="62228" marR="622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sng">
                          <a:effectLst/>
                          <a:latin typeface="Times New Roman"/>
                          <a:ea typeface="Times New Roman"/>
                        </a:rPr>
                        <a:t>8–30</a:t>
                      </a:r>
                      <a:endParaRPr lang="ru-RU" sz="1100" b="1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</a:rPr>
                        <a:t>19</a:t>
                      </a:r>
                    </a:p>
                  </a:txBody>
                  <a:tcPr marL="62228" marR="622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sng" dirty="0">
                          <a:effectLst/>
                          <a:latin typeface="Times New Roman"/>
                          <a:ea typeface="Times New Roman"/>
                        </a:rPr>
                        <a:t>1.22–1.90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1.44</a:t>
                      </a:r>
                    </a:p>
                  </a:txBody>
                  <a:tcPr marL="62228" marR="622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sng" dirty="0">
                          <a:effectLst/>
                          <a:latin typeface="Times New Roman"/>
                          <a:ea typeface="Times New Roman"/>
                        </a:rPr>
                        <a:t>33–40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35</a:t>
                      </a:r>
                    </a:p>
                  </a:txBody>
                  <a:tcPr marL="62228" marR="622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</a:rPr>
                        <a:t>27</a:t>
                      </a:r>
                    </a:p>
                  </a:txBody>
                  <a:tcPr marL="62228" marR="622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</a:p>
                  </a:txBody>
                  <a:tcPr marL="62228" marR="622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15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</a:rPr>
                        <a:t>1.0 – 2.0</a:t>
                      </a:r>
                    </a:p>
                  </a:txBody>
                  <a:tcPr marL="62228" marR="622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62228" marR="622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</a:p>
                  </a:txBody>
                  <a:tcPr marL="62228" marR="622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sng">
                          <a:effectLst/>
                          <a:latin typeface="Times New Roman"/>
                          <a:ea typeface="Times New Roman"/>
                        </a:rPr>
                        <a:t>4–5</a:t>
                      </a:r>
                      <a:endParaRPr lang="ru-RU" sz="1100" b="1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</a:p>
                  </a:txBody>
                  <a:tcPr marL="62228" marR="622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sng">
                          <a:effectLst/>
                          <a:latin typeface="Times New Roman"/>
                          <a:ea typeface="Times New Roman"/>
                        </a:rPr>
                        <a:t>2.20–2.68</a:t>
                      </a:r>
                      <a:endParaRPr lang="ru-RU" sz="1100" b="1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</a:rPr>
                        <a:t>2.44</a:t>
                      </a:r>
                    </a:p>
                  </a:txBody>
                  <a:tcPr marL="62228" marR="622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sng">
                          <a:effectLst/>
                          <a:latin typeface="Times New Roman"/>
                          <a:ea typeface="Times New Roman"/>
                        </a:rPr>
                        <a:t>8–15</a:t>
                      </a:r>
                      <a:endParaRPr lang="ru-RU" sz="1100" b="1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</a:rPr>
                        <a:t>12</a:t>
                      </a:r>
                    </a:p>
                  </a:txBody>
                  <a:tcPr marL="62228" marR="622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sng">
                          <a:effectLst/>
                          <a:latin typeface="Times New Roman"/>
                          <a:ea typeface="Times New Roman"/>
                        </a:rPr>
                        <a:t>1.51–2.45</a:t>
                      </a:r>
                      <a:endParaRPr lang="ru-RU" sz="1100" b="1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</a:rPr>
                        <a:t>1.98</a:t>
                      </a:r>
                    </a:p>
                  </a:txBody>
                  <a:tcPr marL="62228" marR="622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sng" dirty="0">
                          <a:effectLst/>
                          <a:latin typeface="Times New Roman"/>
                          <a:ea typeface="Times New Roman"/>
                        </a:rPr>
                        <a:t>33–35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34</a:t>
                      </a:r>
                    </a:p>
                  </a:txBody>
                  <a:tcPr marL="62228" marR="622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sng" dirty="0">
                          <a:effectLst/>
                          <a:latin typeface="Times New Roman"/>
                          <a:ea typeface="Times New Roman"/>
                        </a:rPr>
                        <a:t>1–13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7</a:t>
                      </a:r>
                    </a:p>
                  </a:txBody>
                  <a:tcPr marL="62228" marR="622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</a:rPr>
                        <a:t>–</a:t>
                      </a:r>
                    </a:p>
                  </a:txBody>
                  <a:tcPr marL="62228" marR="622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432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</a:rPr>
                        <a:t>&gt; </a:t>
                      </a: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</a:rPr>
                        <a:t>2.0</a:t>
                      </a:r>
                    </a:p>
                  </a:txBody>
                  <a:tcPr marL="62228" marR="622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</a:p>
                  </a:txBody>
                  <a:tcPr marL="62228" marR="622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</a:p>
                  </a:txBody>
                  <a:tcPr marL="62228" marR="622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  <a:endParaRPr lang="ru-RU" sz="11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228" marR="622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</a:rPr>
                        <a:t>2.93</a:t>
                      </a:r>
                    </a:p>
                  </a:txBody>
                  <a:tcPr marL="62228" marR="622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</a:p>
                  </a:txBody>
                  <a:tcPr marL="62228" marR="622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</a:rPr>
                        <a:t>1.15</a:t>
                      </a:r>
                    </a:p>
                  </a:txBody>
                  <a:tcPr marL="62228" marR="622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</a:rPr>
                        <a:t>37</a:t>
                      </a:r>
                      <a:endParaRPr lang="ru-RU" sz="11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228" marR="622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228" marR="622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Times New Roman"/>
                          <a:ea typeface="Times New Roman"/>
                        </a:rPr>
                        <a:t>­–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228" marR="622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23528" y="372135"/>
            <a:ext cx="87393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Характеристики </a:t>
            </a:r>
            <a:r>
              <a:rPr lang="ru-RU" sz="1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хлорофильного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максимума в водах Карского моря разной продуктивности</a:t>
            </a:r>
          </a:p>
        </p:txBody>
      </p:sp>
      <p:sp>
        <p:nvSpPr>
          <p:cNvPr id="4" name="Овал 3"/>
          <p:cNvSpPr/>
          <p:nvPr/>
        </p:nvSpPr>
        <p:spPr>
          <a:xfrm>
            <a:off x="6948264" y="3645024"/>
            <a:ext cx="792088" cy="28083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907704" y="3717032"/>
            <a:ext cx="792088" cy="27363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BDCC-A8EA-4234-A8A1-EB20ED89D31B}" type="slidenum">
              <a:rPr lang="ru-RU" sz="1600" b="1" smtClean="0">
                <a:solidFill>
                  <a:schemeClr val="tx1"/>
                </a:solidFill>
              </a:rPr>
              <a:pPr/>
              <a:t>64</a:t>
            </a:fld>
            <a:endParaRPr lang="ru-R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93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28774"/>
              </p:ext>
            </p:extLst>
          </p:nvPr>
        </p:nvGraphicFramePr>
        <p:xfrm>
          <a:off x="755576" y="1268760"/>
          <a:ext cx="8108768" cy="5056584"/>
        </p:xfrm>
        <a:graphic>
          <a:graphicData uri="http://schemas.openxmlformats.org/drawingml/2006/table">
            <a:tbl>
              <a:tblPr firstRow="1" firstCol="1" bandRow="1"/>
              <a:tblGrid>
                <a:gridCol w="1076410"/>
                <a:gridCol w="949934"/>
                <a:gridCol w="1013172"/>
                <a:gridCol w="1013172"/>
                <a:gridCol w="1014020"/>
                <a:gridCol w="1014020"/>
                <a:gridCol w="1014020"/>
                <a:gridCol w="1014020"/>
              </a:tblGrid>
              <a:tr h="384043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Район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Месяц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40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Апрель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Май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Июнь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Июль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Август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Сентябрь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Октябрь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808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Юго-западный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0.7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4.4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16.0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32.4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27.3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14.2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5.1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404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Эстуарий Оби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нет данных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нет данных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18.4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33.8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30.0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14.6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3.0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808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Эстуарий Енисея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нет данных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нет данных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16.0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32.6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32.6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16.0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2.6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808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Район речного выноса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0.8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3.8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18.4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32.1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28.4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13.1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3.4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808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Северный район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1.4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5.3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17.2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29.9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29.9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12.7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4.4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404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Все море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0.9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4.2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17.5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31.6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28.7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13.3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4.0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676662" y="404664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effectLst/>
                <a:latin typeface="Times New Roman"/>
                <a:ea typeface="Calibri"/>
              </a:rPr>
              <a:t>Доля (%) ПП фитопланктона в различные месяцы вегетационного сезона в   суммарной годовой первичной продукции пелагиали</a:t>
            </a:r>
            <a:endParaRPr lang="ru-RU" b="1" dirty="0"/>
          </a:p>
        </p:txBody>
      </p:sp>
      <p:sp>
        <p:nvSpPr>
          <p:cNvPr id="4" name="Овал 3"/>
          <p:cNvSpPr/>
          <p:nvPr/>
        </p:nvSpPr>
        <p:spPr>
          <a:xfrm>
            <a:off x="4860032" y="5733256"/>
            <a:ext cx="1944216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525CC-484C-4CE2-A16B-3E9BE690ECDD}" type="slidenum">
              <a:rPr lang="ru-RU" sz="1600" b="1" smtClean="0">
                <a:solidFill>
                  <a:schemeClr val="tx1"/>
                </a:solidFill>
              </a:rPr>
              <a:t>65</a:t>
            </a:fld>
            <a:endParaRPr lang="ru-R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01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8424936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                       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положения, выносимые на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защиту</a:t>
            </a:r>
          </a:p>
          <a:p>
            <a:endParaRPr lang="ru-RU" sz="1600" b="1" dirty="0"/>
          </a:p>
          <a:p>
            <a:endParaRPr lang="ru-RU" sz="1600" dirty="0"/>
          </a:p>
          <a:p>
            <a:pPr algn="just"/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Уровень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первичной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продукции (ПП)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Карского моря летом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определяется содержанием хлорофилла, а осенью зависит, прежде всего, от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функционального состояния фитопланктонного сообщества, его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фотофизиологических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характеристик,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 меньшей степени определяется количественными показателями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биомассы.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Учет ассимиляционной активности и эффективности фотосинтеза, а также приходящей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фотосинтетически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активной радиации (ФАР) критичен для повышения эффективности продукционных моделей Карского моря.</a:t>
            </a:r>
          </a:p>
          <a:p>
            <a:pPr algn="just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клад глубинного максимума хлорофилла (ГХМ) в величину интегральной ПП имеет сезонный характер. Летом он больше, осенью – меньше.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 оценке годовых величин первичной продукции вклад ГХМ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незначительный.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Воспроизводимость моделей интегральной первичной продукции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зависит от вертикального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разрешения.</a:t>
            </a:r>
          </a:p>
          <a:p>
            <a:pPr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525CC-484C-4CE2-A16B-3E9BE690ECDD}" type="slidenum">
              <a:rPr lang="ru-RU" sz="1600" b="1" smtClean="0">
                <a:solidFill>
                  <a:schemeClr val="tx1"/>
                </a:solidFill>
              </a:rPr>
              <a:t>7</a:t>
            </a:fld>
            <a:endParaRPr lang="ru-R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94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5"/>
            <a:ext cx="849694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положения, выносимые на защиту</a:t>
            </a: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Сезонная изменчивость первичной продукции Карского моря описывается одновершинной кривой с максимумом в июне,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совпадающим с годовыми максимумами ФАР и речного выноса, с которым в эстуарии и на прилежащий шельф поступают биогенные элементы. Тем не менее их количество мало, чтобы поддерживать высокий уровень первичной продукции. По имеющимся данным конвективное перемешивание не вносит значительного вклада в снабжение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биогенами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эвфотического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слоя.</a:t>
            </a:r>
          </a:p>
          <a:p>
            <a:pPr algn="just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Увеличение общей первичной продукции Карского моря за последние 15 лет незначительно, происходит за счет сокращения площади ледового покрова и носит экстенсивный характер.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Также незначительно менялась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нтенсивность фотосинтеза.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величение годовой первичной продукции не приведет в ближайшие годы к существенному повышению продуктивности Карского моря.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525CC-484C-4CE2-A16B-3E9BE690ECDD}" type="slidenum">
              <a:rPr lang="ru-RU" sz="1600" b="1" smtClean="0">
                <a:solidFill>
                  <a:schemeClr val="tx1"/>
                </a:solidFill>
              </a:rPr>
              <a:t>8</a:t>
            </a:fld>
            <a:endParaRPr lang="ru-R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08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660232" y="6381328"/>
            <a:ext cx="2133600" cy="365125"/>
          </a:xfrm>
        </p:spPr>
        <p:txBody>
          <a:bodyPr/>
          <a:lstStyle/>
          <a:p>
            <a:fld id="{71F525CC-484C-4CE2-A16B-3E9BE690ECDD}" type="slidenum">
              <a:rPr lang="ru-RU" sz="1600" b="1" smtClean="0">
                <a:solidFill>
                  <a:schemeClr val="tx1"/>
                </a:solidFill>
              </a:rPr>
              <a:t>9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1124744"/>
            <a:ext cx="8402685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было сделано до нас</a:t>
            </a: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1933 г. П. П.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Ширшов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измерил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скорость фотосинтеза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кислородным методом на глубине 10 м</a:t>
            </a: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1981 г. в августе-сентябре были проведены исследования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ространственной изменчивости первичной продукции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юго-западе моря (Бобров и др., 1989)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97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30756</TotalTime>
  <Words>4326</Words>
  <Application>Microsoft Office PowerPoint</Application>
  <PresentationFormat>Экран (4:3)</PresentationFormat>
  <Paragraphs>1016</Paragraphs>
  <Slides>65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8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65</vt:i4>
      </vt:variant>
    </vt:vector>
  </HeadingPairs>
  <TitlesOfParts>
    <vt:vector size="76" baseType="lpstr">
      <vt:lpstr>Тема Office</vt:lpstr>
      <vt:lpstr>1_Тема Office</vt:lpstr>
      <vt:lpstr>2_Тема Office</vt:lpstr>
      <vt:lpstr>3_Тема Office</vt:lpstr>
      <vt:lpstr>4_Тема Office</vt:lpstr>
      <vt:lpstr>6_Тема Office</vt:lpstr>
      <vt:lpstr>7_Тема Office</vt:lpstr>
      <vt:lpstr>Воздушный поток</vt:lpstr>
      <vt:lpstr>STATISTICA.Graph</vt:lpstr>
      <vt:lpstr>Unknown</vt:lpstr>
      <vt:lpstr>Plot</vt:lpstr>
      <vt:lpstr>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Вертикальное распределение первичной продукции и хлорофилла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Первичная продукция Карского       моря: моделирование, оценка и  долговременная изменчивость</dc:title>
  <dc:creator>Андрей Демидов</dc:creator>
  <cp:lastModifiedBy>Аноним</cp:lastModifiedBy>
  <cp:revision>247</cp:revision>
  <dcterms:created xsi:type="dcterms:W3CDTF">2017-10-11T10:09:35Z</dcterms:created>
  <dcterms:modified xsi:type="dcterms:W3CDTF">2019-03-04T10:06:31Z</dcterms:modified>
</cp:coreProperties>
</file>